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23.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7.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4.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6.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_rels/presentation.xml.rels" ContentType="application/vnd.openxmlformats-package.relationships+xml"/>
  <Override PartName="/ppt/media/image19.png" ContentType="image/png"/>
  <Override PartName="/ppt/media/image18.tif" ContentType="image/tiff"/>
  <Override PartName="/ppt/media/image17.png" ContentType="image/png"/>
  <Override PartName="/ppt/media/image16.tif" ContentType="image/tiff"/>
  <Override PartName="/ppt/media/image15.png" ContentType="image/png"/>
  <Override PartName="/ppt/media/image20.png" ContentType="image/png"/>
  <Override PartName="/ppt/media/image5.png" ContentType="image/png"/>
  <Override PartName="/ppt/media/image14.jpeg" ContentType="image/jpeg"/>
  <Override PartName="/ppt/media/image4.png" ContentType="image/png"/>
  <Override PartName="/ppt/media/image27.tif" ContentType="image/tiff"/>
  <Override PartName="/ppt/media/image10.png" ContentType="image/png"/>
  <Override PartName="/ppt/media/image9.png" ContentType="image/png"/>
  <Override PartName="/ppt/media/image7.png" ContentType="image/png"/>
  <Override PartName="/ppt/media/image29.jpeg" ContentType="image/jpeg"/>
  <Override PartName="/ppt/media/image13.jpeg" ContentType="image/jpeg"/>
  <Override PartName="/ppt/media/image11.png" ContentType="image/png"/>
  <Override PartName="/ppt/media/image31.png" ContentType="image/png"/>
  <Override PartName="/ppt/media/image24.tif" ContentType="image/tiff"/>
  <Override PartName="/ppt/media/image32.jpeg" ContentType="image/jpeg"/>
  <Override PartName="/ppt/media/image25.tif" ContentType="image/tiff"/>
  <Override PartName="/ppt/media/image30.jpeg" ContentType="image/jpeg"/>
  <Override PartName="/ppt/media/image2.png" ContentType="image/png"/>
  <Override PartName="/ppt/media/image22.tif" ContentType="image/tiff"/>
  <Override PartName="/ppt/media/image1.png" ContentType="image/png"/>
  <Override PartName="/ppt/media/image21.tif" ContentType="image/tiff"/>
  <Override PartName="/ppt/media/image3.png" ContentType="image/png"/>
  <Override PartName="/ppt/media/image23.png" ContentType="image/png"/>
  <Override PartName="/ppt/media/image8.png" ContentType="image/png"/>
  <Override PartName="/ppt/media/image26.tif" ContentType="image/tiff"/>
  <Override PartName="/ppt/media/image6.jpeg" ContentType="image/jpeg"/>
  <Override PartName="/ppt/media/image12.png" ContentType="image/png"/>
  <Override PartName="/ppt/media/image28.jpeg" ContentType="image/jpeg"/>
  <Override PartName="/ppt/notesSlides/_rels/notesSlide15.xml.rels" ContentType="application/vnd.openxmlformats-package.relationships+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11.xml.rels" ContentType="application/vnd.openxmlformats-package.relationships+xml"/>
  <Override PartName="/ppt/notesSlides/_rels/notesSlide13.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20.xml.rels" ContentType="application/vnd.openxmlformats-package.relationships+xml"/>
  <Override PartName="/ppt/notesSlides/_rels/notesSlide22.xml.rels" ContentType="application/vnd.openxmlformats-package.relationships+xml"/>
  <Override PartName="/ppt/notesSlides/_rels/notesSlide4.xml.rels" ContentType="application/vnd.openxmlformats-package.relationships+xml"/>
  <Override PartName="/ppt/notesSlides/_rels/notesSlide21.xml.rels" ContentType="application/vnd.openxmlformats-package.relationships+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5.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slides/_rels/slide13.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19.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2.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8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33C017C-BE13-40D0-B925-3CD2DB8656B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685800" y="1143000"/>
            <a:ext cx="5486040" cy="3085920"/>
          </a:xfrm>
          <a:prstGeom prst="rect">
            <a:avLst/>
          </a:prstGeom>
        </p:spPr>
      </p:sp>
      <p:sp>
        <p:nvSpPr>
          <p:cNvPr id="49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After knowing the protein, let us take a look at the ligands in this study.</a:t>
            </a:r>
            <a:endParaRPr b="0" lang="en-US" sz="2000" spc="-1" strike="noStrike">
              <a:latin typeface="Arial"/>
            </a:endParaRPr>
          </a:p>
        </p:txBody>
      </p:sp>
      <p:sp>
        <p:nvSpPr>
          <p:cNvPr id="49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56BF2E0-77E7-4EF1-8FF7-E783AD398CF5}"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685800" y="1143000"/>
            <a:ext cx="5486040" cy="3085920"/>
          </a:xfrm>
          <a:prstGeom prst="rect">
            <a:avLst/>
          </a:prstGeom>
        </p:spPr>
      </p:sp>
      <p:sp>
        <p:nvSpPr>
          <p:cNvPr id="49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So the next question coming along is: what are these perturbed peaks? At this time, this question would not be a hard one because we have a developed assignment strategy! In order to improve crosspeak assignments,  we insert a lanthanide binding loop into the LAR construct. This loop contains 18 amino acids. The HSQC spectrum of lys labeled LAR-loop is labeled in blue and it is overlaid with the native LAR which is labeled in red.  Most of the crosspeak positions are preserved and it means that the loop insertion does not affect the basic structural features of LAR. Positions of crosspeak 5 and 10 are changed due to the change of  local structural nearby these residues. With the help of this loop, the HSQC resolution in the indirect dimension is increased. </a:t>
            </a:r>
            <a:r>
              <a:rPr b="0" lang="en-US" sz="1200" spc="-1" strike="noStrike">
                <a:solidFill>
                  <a:srgbClr val="000000"/>
                </a:solidFill>
                <a:latin typeface="+mn-lt"/>
                <a:ea typeface="+mn-ea"/>
              </a:rPr>
              <a:t>This dispersion is particularly critical for collection of subsequent </a:t>
            </a:r>
            <a:r>
              <a:rPr b="0" lang="en-US" sz="1200" spc="-1" strike="noStrike" baseline="30000">
                <a:solidFill>
                  <a:srgbClr val="000000"/>
                </a:solidFill>
                <a:latin typeface="+mn-lt"/>
                <a:ea typeface="+mn-ea"/>
              </a:rPr>
              <a:t>15</a:t>
            </a:r>
            <a:r>
              <a:rPr b="0" lang="en-US" sz="1200" spc="-1" strike="noStrike">
                <a:solidFill>
                  <a:srgbClr val="000000"/>
                </a:solidFill>
                <a:latin typeface="+mn-lt"/>
                <a:ea typeface="+mn-ea"/>
              </a:rPr>
              <a:t>N-filtered NOESY. </a:t>
            </a:r>
            <a:r>
              <a:rPr b="0" lang="en-US" sz="2000" spc="-1" strike="noStrike">
                <a:solidFill>
                  <a:srgbClr val="000000"/>
                </a:solidFill>
                <a:latin typeface="+mn-lt"/>
                <a:ea typeface="+mn-ea"/>
              </a:rPr>
              <a:t>Most importantly, the assignments will benefit from the paramagnetic effects of lanthanide.</a:t>
            </a:r>
            <a:endParaRPr b="0" lang="en-US" sz="2000" spc="-1" strike="noStrike">
              <a:latin typeface="Arial"/>
            </a:endParaRPr>
          </a:p>
        </p:txBody>
      </p:sp>
      <p:sp>
        <p:nvSpPr>
          <p:cNvPr id="50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1E70E00-13FB-431D-8022-77DA5D05447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685800" y="1143000"/>
            <a:ext cx="5486040" cy="3085920"/>
          </a:xfrm>
          <a:prstGeom prst="rect">
            <a:avLst/>
          </a:prstGeom>
        </p:spPr>
      </p:sp>
      <p:sp>
        <p:nvSpPr>
          <p:cNvPr id="50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When we load paramagnetic lanthanide Gd3+ with LAR-loop, the lysine sites close to the metal with suffered from paramagnetic perturbation and decrease its cross peak intensity. From the overlaid spectra we can tell that the intensities of crosspeaks 2, 3 5, 10 and 11 decrease the most; this indicates these residues to be the closest in distance to the lanthanide. By comparing the distances from a MD simulation, the 5 residues nearest the ion belong to K68, K69, K71, K72 and K121. This fact will help us separate residues into two groups, a close metal group and a far metal group. The data degeneracy is gonna decrease so that the assignment will be more robust.</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0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1AF4A11-F964-48CF-B598-691C03A0EF4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685800" y="1143000"/>
            <a:ext cx="5486040" cy="3085920"/>
          </a:xfrm>
          <a:prstGeom prst="rect">
            <a:avLst/>
          </a:prstGeom>
        </p:spPr>
      </p:sp>
      <p:sp>
        <p:nvSpPr>
          <p:cNvPr id="50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The assignments are summarized using 3 different MD frames as input protein structures in the program. The assignments with a frequency higher than 50% of the total assignments are labeled with an asterisk. Other assignments represent the most frequent assignment.  Multiple residues are listed when the frequencies of assignment to multiple residues are similar. In the end, the crosspeaks showing the most perturbation in the titration experiments are assigned to lys 69, 68 , 72 and 71.  These four residues are defined as direct protein binding sites.</a:t>
            </a:r>
            <a:endParaRPr b="0" lang="en-US" sz="1200" spc="-1" strike="noStrike">
              <a:latin typeface="Arial"/>
            </a:endParaRPr>
          </a:p>
        </p:txBody>
      </p:sp>
      <p:sp>
        <p:nvSpPr>
          <p:cNvPr id="50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959D321-FBEE-4D74-8A0D-6D6696D507C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685800" y="1143000"/>
            <a:ext cx="5486040" cy="3085920"/>
          </a:xfrm>
          <a:prstGeom prst="rect">
            <a:avLst/>
          </a:prstGeom>
        </p:spPr>
      </p:sp>
      <p:sp>
        <p:nvSpPr>
          <p:cNvPr id="50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Four residues, belonging to peaks 3,5,10 and 11, display substantial chemical shift perturbation (&gt; 0.05 ppm) upon the titration with fondaparinux. Fitting the average of the shifts for these peaks, a disassociation constant (Kd) of 60 ± 24 μM is determined. This is a moderately high affinity, well within the range of dissociation constants found for Robo1 interactions with HS oligomers (see chapter 2). </a:t>
            </a:r>
            <a:endParaRPr b="0" lang="en-US" sz="1200" spc="-1" strike="noStrike">
              <a:latin typeface="Arial"/>
            </a:endParaRPr>
          </a:p>
        </p:txBody>
      </p:sp>
      <p:sp>
        <p:nvSpPr>
          <p:cNvPr id="50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C88215B-BB14-4F26-8F1F-A601AA5305F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685800" y="1143000"/>
            <a:ext cx="5486040" cy="3085920"/>
          </a:xfrm>
          <a:prstGeom prst="rect">
            <a:avLst/>
          </a:prstGeom>
        </p:spPr>
      </p:sp>
      <p:sp>
        <p:nvSpPr>
          <p:cNvPr id="51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Fitting the average of the shifts for these peaks, a disassociation constant (Kd) of 60 ± 24 μM is determined. This is a moderately high affinity, well within the range of dissociation constants found for Robo1 interactions with HS oligomers.</a:t>
            </a:r>
            <a:endParaRPr b="0" lang="en-US" sz="1200" spc="-1" strike="noStrike">
              <a:latin typeface="Arial"/>
            </a:endParaRPr>
          </a:p>
        </p:txBody>
      </p:sp>
      <p:sp>
        <p:nvSpPr>
          <p:cNvPr id="51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0B7ED51-76B6-4D07-91FE-D7DDD5B8D4E9}"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685800" y="1143000"/>
            <a:ext cx="5486040" cy="3085920"/>
          </a:xfrm>
          <a:prstGeom prst="rect">
            <a:avLst/>
          </a:prstGeom>
        </p:spPr>
      </p:sp>
      <p:sp>
        <p:nvSpPr>
          <p:cNvPr id="51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Saturation transfer difference (STD) experiments can help identify potential interaction epitopes on the ligands. saturation of magnetization of a particular proton on the protein is transferred to a proton on the ligand in a  1/r^6  dependent way, and a ligand resonance  with a close approach to a protein proton will decrease in intensity, identifying it as a part of the binding epitope on the ligand. </a:t>
            </a:r>
            <a:r>
              <a:rPr b="0" lang="en-US" sz="1200" spc="-1" strike="noStrike">
                <a:solidFill>
                  <a:srgbClr val="000000"/>
                </a:solidFill>
                <a:latin typeface="+mn-lt"/>
                <a:ea typeface="+mn-ea"/>
              </a:rPr>
              <a:t>A difference spectrum collected with and without saturation leaves primarily ligand resonances experiencing this transfer. The largest STD intensity losses come from BH3/BH4, and some parts of the A (AH2 and AH5) and C (CH1, CH3 and CH5) residues. These results indicate that these three residues are most proximate to the protein surfaceThere are, however, there are some complexities of glycoproteins. Usually a spin-spin relaxation filter is used to remove the broad protein resonances. For a glycoprotein, resonances from the attached glycan are not broad and persist in the difference spectrum at positions that often overlap with those of our ligand.  Therefore, a double difference spectrum was produced using an STD spectrum acquired on the protein in the absence of ligand. Most other protons show significant signals, suggesting a significant spin diffusion among ligand protons.  Thus we will confine our use to the three protons mentioned above. </a:t>
            </a:r>
            <a:endParaRPr b="0" lang="en-US" sz="1200" spc="-1" strike="noStrike">
              <a:latin typeface="Arial"/>
            </a:endParaRPr>
          </a:p>
        </p:txBody>
      </p:sp>
      <p:sp>
        <p:nvSpPr>
          <p:cNvPr id="51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B6C4C6B-6ECA-407A-8BA4-683BACD32DC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685800" y="1143000"/>
            <a:ext cx="5486040" cy="3085920"/>
          </a:xfrm>
          <a:prstGeom prst="rect">
            <a:avLst/>
          </a:prstGeom>
        </p:spPr>
      </p:sp>
      <p:sp>
        <p:nvSpPr>
          <p:cNvPr id="51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In addition to defining the binding sites location, these assignments can also help us asses the validity of the domain geometry directly by looking at Q factors for RDC data. Q factors are ratios of RMSD of measured and calculated RDCs and the RMS of the measurements. </a:t>
            </a:r>
            <a:r>
              <a:rPr b="0" lang="en-US" sz="1200" spc="-1" strike="noStrike">
                <a:solidFill>
                  <a:srgbClr val="000000"/>
                </a:solidFill>
                <a:latin typeface="+mn-lt"/>
                <a:ea typeface="+mn-ea"/>
              </a:rPr>
              <a:t>A Q factor of 0.4 has been suggested to reflect a structure comparable to an X-ray structure of approximately 2.5 Å resolution</a:t>
            </a:r>
            <a:r>
              <a:rPr b="0" lang="en-US" sz="1200" spc="-1" strike="noStrike" baseline="30000">
                <a:solidFill>
                  <a:srgbClr val="000000"/>
                </a:solidFill>
                <a:latin typeface="+mn-lt"/>
                <a:ea typeface="+mn-ea"/>
              </a:rPr>
              <a:t>.</a:t>
            </a:r>
            <a:r>
              <a:rPr b="0" lang="en-US" sz="1200" spc="-1" strike="noStrike">
                <a:solidFill>
                  <a:srgbClr val="000000"/>
                </a:solidFill>
                <a:latin typeface="+mn-lt"/>
                <a:ea typeface="+mn-ea"/>
              </a:rPr>
              <a:t> We get a Q factors of 0.19, indicating that LAR structure is preserved in solution. , because the Ig1-2 domains of LAR are structurally similar to the Ig1-2 domains of Robo1, so as a comparison, we also built a more straight model of LAR, using one of the Robo1 structure as a template. The Q factor decrease to 0.5, which indicate that RDC is very sensitive to inter-domain geometry and the crystal structure of LAR also represents its structure in solution.</a:t>
            </a:r>
            <a:endParaRPr b="0" lang="en-US" sz="1200" spc="-1" strike="noStrike">
              <a:latin typeface="Arial"/>
            </a:endParaRPr>
          </a:p>
        </p:txBody>
      </p:sp>
      <p:sp>
        <p:nvSpPr>
          <p:cNvPr id="51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1162AC0-7941-4789-B436-E4B6B4C5E10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685800" y="1143000"/>
            <a:ext cx="5486040" cy="3085920"/>
          </a:xfrm>
          <a:prstGeom prst="rect">
            <a:avLst/>
          </a:prstGeom>
        </p:spPr>
      </p:sp>
      <p:sp>
        <p:nvSpPr>
          <p:cNvPr id="520" name="PlaceHolder 2"/>
          <p:cNvSpPr>
            <a:spLocks noGrp="1"/>
          </p:cNvSpPr>
          <p:nvPr>
            <p:ph type="body"/>
          </p:nvPr>
        </p:nvSpPr>
        <p:spPr>
          <a:xfrm>
            <a:off x="685800" y="4400640"/>
            <a:ext cx="5486040" cy="3600000"/>
          </a:xfrm>
          <a:prstGeom prst="rect">
            <a:avLst/>
          </a:prstGeom>
        </p:spPr>
        <p:txBody>
          <a:bodyPr>
            <a:noAutofit/>
          </a:bodyPr>
          <a:p>
            <a:pPr>
              <a:lnSpc>
                <a:spcPct val="100000"/>
              </a:lnSpc>
            </a:pPr>
            <a:r>
              <a:rPr b="0" lang="en-US" sz="1200" spc="-1" strike="noStrike">
                <a:solidFill>
                  <a:srgbClr val="000000"/>
                </a:solidFill>
                <a:latin typeface="+mn-lt"/>
                <a:ea typeface="+mn-ea"/>
              </a:rPr>
              <a:t>The transferred nuclear Overhauser effect (trNOE) is a powerful NMR phenomenon to study protein-bound ligand conformations. The rotational correlation time of the ligand in the bound state is longer than that in the free state. By integrating the volume of the trNOE cross peaks, inter proton distances can be derived, so the conformation of the HS when bound to LAR can be determined.</a:t>
            </a:r>
            <a:endParaRPr b="0" lang="en-US" sz="1200" spc="-1" strike="noStrike">
              <a:latin typeface="Arial"/>
            </a:endParaRPr>
          </a:p>
          <a:p>
            <a:pPr>
              <a:lnSpc>
                <a:spcPct val="100000"/>
              </a:lnSpc>
            </a:pPr>
            <a:r>
              <a:rPr b="0" lang="en-US" sz="1200" spc="-1" strike="noStrike">
                <a:solidFill>
                  <a:srgbClr val="000000"/>
                </a:solidFill>
                <a:latin typeface="+mn-lt"/>
                <a:ea typeface="+mn-ea"/>
              </a:rPr>
              <a:t>There are some differences between the fondaparinux interproton distances converted from NOEs measured in a free state and the distances converted from trNOE measurements dominated by the bound state. For instance, the measurable transglycosidic distances between CH3 and DH1 are 0.62 Å longer in the bound state (3.05 Å) than that in the free state 2.43 Å. Similarly, a trNOE observed between DH1 and EH4 gives a calculated distance of 3.14 Å, which is also significantly longer than the free state distance (2.71 Å). These two trNOE distances measured from a bound fondaparinux suggest it adopts a preferred conformation which is different from the dominant free state conformation, particularly with respect to the glycosidic linkages between GlcNS3,6S C and IdoA2S D, and IdoA2S D and GlcNS6S E. Besides the transglycosidic distance, another piece of useful information comes from distances between protons on the IdoA2S ring. The distance between IdoA2S D H1 and H2 and D H1 and D H3 are 3.16 Å and 3.27 Å respectively in the free state.  These suggest a mixture of a 1C4 chair and 2S0 skew-boat conformation. The skew-boat conformation is known to be particularly favorable in solution when a 3-O-sulfate is attached to the preceding GlcNAc residue40.  A trNOE between IdoA2S D H1 and H3 in the bound state gives a 2.72 Å distance, which is shorter than that of the free state (3.27 Å), indicating a much higher population of the skew-boat conformer</a:t>
            </a:r>
            <a:endParaRPr b="0" lang="en-US" sz="1200" spc="-1" strike="noStrike">
              <a:latin typeface="Arial"/>
            </a:endParaRPr>
          </a:p>
          <a:p>
            <a:pPr>
              <a:lnSpc>
                <a:spcPct val="100000"/>
              </a:lnSpc>
            </a:pPr>
            <a:endParaRPr b="0" lang="en-US" sz="1200" spc="-1" strike="noStrike">
              <a:latin typeface="Arial"/>
            </a:endParaRPr>
          </a:p>
        </p:txBody>
      </p:sp>
      <p:sp>
        <p:nvSpPr>
          <p:cNvPr id="52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84D5F7C-1E10-4AD9-9E43-4951EF2993C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685800" y="1143000"/>
            <a:ext cx="5486040" cy="3085920"/>
          </a:xfrm>
          <a:prstGeom prst="rect">
            <a:avLst/>
          </a:prstGeom>
        </p:spPr>
      </p:sp>
      <p:sp>
        <p:nvSpPr>
          <p:cNvPr id="52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 </a:t>
            </a:r>
            <a:r>
              <a:rPr b="0" lang="en-US" sz="1200" spc="-1" strike="noStrike">
                <a:solidFill>
                  <a:srgbClr val="000000"/>
                </a:solidFill>
                <a:latin typeface="+mn-lt"/>
                <a:ea typeface="+mn-ea"/>
              </a:rPr>
              <a:t>After obtaining a complex model, here is the last question: under the current experimental condition, will HS binding induce LAR oligomerization? It can be answered by knowing the molecular weight of the complex. In NMR, the molecular weight of a molecule can be calculated from the rotational correlation time. It is the time it takes the particle to rotate by one radian and it depends on the particle size. For globular proteins a spherical approximation can be used and the rotational correlation time is given by Stoke's law. As a general rule of thumb, the τ</a:t>
            </a:r>
            <a:r>
              <a:rPr b="0" lang="en-US" sz="1200" spc="-1" strike="noStrike" baseline="-25000">
                <a:solidFill>
                  <a:srgbClr val="000000"/>
                </a:solidFill>
                <a:latin typeface="+mn-lt"/>
                <a:ea typeface="+mn-ea"/>
              </a:rPr>
              <a:t>c</a:t>
            </a:r>
            <a:r>
              <a:rPr b="0" lang="en-US" sz="1200" spc="-1" strike="noStrike">
                <a:solidFill>
                  <a:srgbClr val="000000"/>
                </a:solidFill>
                <a:latin typeface="+mn-lt"/>
                <a:ea typeface="+mn-ea"/>
              </a:rPr>
              <a:t> of a protein in solution in nanoseconds is approximately 0.5 times its molecular weight in kDa. The molecular weight of LAR is 22KDa giving an estimated τc of 11ns for monomer and 22ns for dimeric state. The measured average Tc of LAR-fondaparinux is 8.41 ns, indicating it is still a monomer in solution.</a:t>
            </a:r>
            <a:endParaRPr b="0" lang="en-US" sz="1200" spc="-1" strike="noStrike">
              <a:latin typeface="Arial"/>
            </a:endParaRPr>
          </a:p>
        </p:txBody>
      </p:sp>
      <p:sp>
        <p:nvSpPr>
          <p:cNvPr id="52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C1A4F6A-AF09-4BC9-952C-DD7F7968197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685800" y="1143000"/>
            <a:ext cx="5486040" cy="3085920"/>
          </a:xfrm>
          <a:prstGeom prst="rect">
            <a:avLst/>
          </a:prstGeom>
        </p:spPr>
      </p:sp>
      <p:sp>
        <p:nvSpPr>
          <p:cNvPr id="52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This doesn’t mean that longer HS oligomers couldn’t induce aggregation.  The results from previous research on RPTP σ binding with depolymerized heparin showed that dp8 was the minimum length to assemble RPTP σ oligomers. Examine our model, we could see that several sulfates are not interacting with protein residues, but leave in solution. These sulfates are more likely to interact we another protein molecule. Based on these information, we built a potential 2:2 dimer complex. A longer HS oligomers could very possible induce a LAR oligomerization. Comparing the structure features of HS and CS, we can find that the sulfates of HS locates at both side of the sugar rings therefore are able to contact with proteins residues on both side. While most of the sulfates on CS sit on one side of sugar rings. This could be a reason why HS can induce LAR oligomerzation but CS cannot. </a:t>
            </a:r>
            <a:endParaRPr b="0" lang="en-US" sz="1200" spc="-1" strike="noStrike">
              <a:latin typeface="Arial"/>
            </a:endParaRPr>
          </a:p>
        </p:txBody>
      </p:sp>
      <p:sp>
        <p:nvSpPr>
          <p:cNvPr id="52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2711BC5-9CA9-4058-87BB-2B6123DA059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685800" y="1143000"/>
            <a:ext cx="5486040" cy="3085920"/>
          </a:xfrm>
          <a:prstGeom prst="rect">
            <a:avLst/>
          </a:prstGeom>
        </p:spPr>
      </p:sp>
      <p:sp>
        <p:nvSpPr>
          <p:cNvPr id="52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The top 5 structures with lowest HADDOCK score, energy as well as smallest rms NOE violations are presented in figure on the left.  Comparing the top docked structures, we find that most of the structure differences arise from the last two sugars (IdoA2S and the reducing end GlcNS6S, residues D and E). These interact with multiple lysines on the binding loop, taking advantage of the motional freedom of these residues. Expanded view of the binding pocket for the LAR-fondaparinux HADDOCK structure is list on the right.  Nearby interacting residues are shown as stick structures and labeled</a:t>
            </a:r>
            <a:endParaRPr b="0" lang="en-US" sz="1200" spc="-1" strike="noStrike">
              <a:latin typeface="Arial"/>
            </a:endParaRPr>
          </a:p>
        </p:txBody>
      </p:sp>
      <p:sp>
        <p:nvSpPr>
          <p:cNvPr id="53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5E4DF0E-2595-462C-83B1-228194C7147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685800" y="1143000"/>
            <a:ext cx="5486040" cy="3085920"/>
          </a:xfrm>
          <a:prstGeom prst="rect">
            <a:avLst/>
          </a:prstGeom>
        </p:spPr>
      </p:sp>
      <p:sp>
        <p:nvSpPr>
          <p:cNvPr id="532" name="PlaceHolder 2"/>
          <p:cNvSpPr>
            <a:spLocks noGrp="1"/>
          </p:cNvSpPr>
          <p:nvPr>
            <p:ph type="body"/>
          </p:nvPr>
        </p:nvSpPr>
        <p:spPr>
          <a:xfrm>
            <a:off x="685800" y="4400640"/>
            <a:ext cx="5486040" cy="3600000"/>
          </a:xfrm>
          <a:prstGeom prst="rect">
            <a:avLst/>
          </a:prstGeom>
        </p:spPr>
        <p:txBody>
          <a:bodyPr>
            <a:noAutofit/>
          </a:bodyPr>
          <a:p>
            <a:pPr>
              <a:lnSpc>
                <a:spcPct val="100000"/>
              </a:lnSpc>
            </a:pPr>
            <a:r>
              <a:rPr b="0" lang="en-US" sz="2000" spc="-1" strike="noStrike">
                <a:latin typeface="Arial"/>
              </a:rPr>
              <a:t>It is tempting to focus on the electrostatic interactions as the primary origin of binding affinities and ascribe particular importance to the K residues and sulfations interaction because of the pronounced change in chemical shift of the  crosspeaks.  However, one must remember that electrostatic interactions with other polar groups as well as van der Waals terms contribute, and that affinities are the result of differences in energies of interaction in the complex, and interactions of separated protein and ligand with solvent.  Molecular mechanics-generalized Born surface area (MM-GBSA) calculations provide one way of looking at affinities with a broader perspective.  We preformed these calculations on the top 3 docked structures, excluding conformational entropy terms. A per-residue decomposition was performed, treating the 2-O-sulfate 3-o-sulfate and 6-O-sulfates as separate residues so their contributions could be explicitly examined. Among the 5 decomposed sulfates in fondaparinux , only the 3-O-sulfate on the middle GlcNS3,6S shows an average favorable total energy -5.1cal/mol. All of the other sulfates, although having very large electrostatic contributions, have this more than offset by a higher desolvation penalty. Among the residual sugar rings, only the IdoA and non-reducing end GlcNAc consistently shows a favorable energy of interaction. This could of course result from a distortion caused by the unusual concentration of charge around the central GlcNAc; 3-O-sulfation is actually rare in native HS. This analysis does emphasize the importance of considering all interactions, both in complexed and free states, before ascribing importance to any single aspect of a structural model. And it also suggests that fondaparinux may not be an ideally favorable ligand to interact with LAR.</a:t>
            </a:r>
            <a:endParaRPr b="0" lang="en-US" sz="2000" spc="-1" strike="noStrike">
              <a:latin typeface="Arial"/>
            </a:endParaRPr>
          </a:p>
          <a:p>
            <a:pPr>
              <a:lnSpc>
                <a:spcPct val="100000"/>
              </a:lnSpc>
            </a:pPr>
            <a:endParaRPr b="0" lang="en-US" sz="2000" spc="-1" strike="noStrike">
              <a:latin typeface="Arial"/>
            </a:endParaRPr>
          </a:p>
        </p:txBody>
      </p:sp>
      <p:sp>
        <p:nvSpPr>
          <p:cNvPr id="53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38AED85-3A35-4E34-839A-06532A561C45}"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685800" y="1143000"/>
            <a:ext cx="5486040" cy="3085920"/>
          </a:xfrm>
          <a:prstGeom prst="rect">
            <a:avLst/>
          </a:prstGeom>
        </p:spPr>
      </p:sp>
      <p:sp>
        <p:nvSpPr>
          <p:cNvPr id="48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LAR, or leukocyte common antigen-related protein, is one of the type IIa receptor protein tyrosine phosphatases (RPTPs). LAR regulates diverse biological events, such as axonal guidance and outgrowth during neural development </a:t>
            </a:r>
            <a:r>
              <a:rPr b="0" lang="en-US" sz="1200" spc="-1" strike="noStrike" baseline="30000">
                <a:solidFill>
                  <a:srgbClr val="000000"/>
                </a:solidFill>
                <a:latin typeface="+mn-lt"/>
                <a:ea typeface="+mn-ea"/>
              </a:rPr>
              <a:t>62</a:t>
            </a:r>
            <a:r>
              <a:rPr b="0" lang="en-US" sz="1200" spc="-1" strike="noStrike">
                <a:solidFill>
                  <a:srgbClr val="000000"/>
                </a:solidFill>
                <a:latin typeface="+mn-lt"/>
                <a:ea typeface="+mn-ea"/>
              </a:rPr>
              <a:t>, synaptic organization</a:t>
            </a:r>
            <a:r>
              <a:rPr b="0" lang="en-US" sz="1200" spc="-1" strike="noStrike" baseline="30000">
                <a:solidFill>
                  <a:srgbClr val="000000"/>
                </a:solidFill>
                <a:latin typeface="+mn-lt"/>
                <a:ea typeface="+mn-ea"/>
              </a:rPr>
              <a:t>63</a:t>
            </a:r>
            <a:r>
              <a:rPr b="0" lang="en-US" sz="1200" spc="-1" strike="noStrike">
                <a:solidFill>
                  <a:srgbClr val="000000"/>
                </a:solidFill>
                <a:latin typeface="+mn-lt"/>
                <a:ea typeface="+mn-ea"/>
              </a:rPr>
              <a:t>, cell proliferation</a:t>
            </a:r>
            <a:r>
              <a:rPr b="0" lang="en-US" sz="1200" spc="-1" strike="noStrike" baseline="30000">
                <a:solidFill>
                  <a:srgbClr val="000000"/>
                </a:solidFill>
                <a:latin typeface="+mn-lt"/>
                <a:ea typeface="+mn-ea"/>
              </a:rPr>
              <a:t>64</a:t>
            </a:r>
            <a:r>
              <a:rPr b="0" lang="en-US" sz="1200" spc="-1" strike="noStrike">
                <a:solidFill>
                  <a:srgbClr val="000000"/>
                </a:solidFill>
                <a:latin typeface="+mn-lt"/>
                <a:ea typeface="+mn-ea"/>
              </a:rPr>
              <a:t> and immune response</a:t>
            </a:r>
            <a:r>
              <a:rPr b="0" lang="en-US" sz="1200" spc="-1" strike="noStrike" baseline="30000">
                <a:solidFill>
                  <a:srgbClr val="000000"/>
                </a:solidFill>
                <a:latin typeface="+mn-lt"/>
                <a:ea typeface="+mn-ea"/>
              </a:rPr>
              <a:t>65</a:t>
            </a:r>
            <a:r>
              <a:rPr b="0" lang="en-US" sz="1200" spc="-1" strike="noStrike">
                <a:solidFill>
                  <a:srgbClr val="000000"/>
                </a:solidFill>
                <a:latin typeface="+mn-lt"/>
                <a:ea typeface="+mn-ea"/>
              </a:rPr>
              <a:t>. Heparan sulfate proteoglycans (HSPGs) and chondroitin sulfate proteoglycans (CSPGs) can both interact with LAR and modulate RPTP signaling at neuronal growth cones while giving opposite results </a:t>
            </a:r>
            <a:r>
              <a:rPr b="0" lang="en-US" sz="1200" spc="-1" strike="noStrike" baseline="30000">
                <a:solidFill>
                  <a:srgbClr val="000000"/>
                </a:solidFill>
                <a:latin typeface="+mn-lt"/>
                <a:ea typeface="+mn-ea"/>
              </a:rPr>
              <a:t>61</a:t>
            </a:r>
            <a:r>
              <a:rPr b="0" lang="en-US" sz="1200" spc="-1" strike="noStrike">
                <a:solidFill>
                  <a:srgbClr val="000000"/>
                </a:solidFill>
                <a:latin typeface="+mn-lt"/>
                <a:ea typeface="+mn-ea"/>
              </a:rPr>
              <a:t>. HSPGs complexing with LAR result in proteins clustering and promote neuron extension to the post synapse and interaction with postsynaptic proteins such as TrkC receptor protein tyrosine kinase.  Contrarily, CSPGs complexing with LAR disrupt protein clustering, and lead to an inhibition of the neural growth and regeneration</a:t>
            </a:r>
            <a:r>
              <a:rPr b="0" lang="en-US" sz="1200" spc="-1" strike="noStrike" baseline="30000">
                <a:solidFill>
                  <a:srgbClr val="000000"/>
                </a:solidFill>
                <a:latin typeface="+mn-lt"/>
                <a:ea typeface="+mn-ea"/>
              </a:rPr>
              <a:t>.</a:t>
            </a:r>
            <a:r>
              <a:rPr b="0" lang="en-US" sz="1200" spc="-1" strike="noStrike">
                <a:solidFill>
                  <a:srgbClr val="000000"/>
                </a:solidFill>
                <a:latin typeface="+mn-lt"/>
                <a:ea typeface="+mn-ea"/>
              </a:rPr>
              <a:t> </a:t>
            </a:r>
            <a:endParaRPr b="0" lang="en-US" sz="1200" spc="-1" strike="noStrike">
              <a:latin typeface="Arial"/>
            </a:endParaRPr>
          </a:p>
        </p:txBody>
      </p:sp>
      <p:sp>
        <p:nvSpPr>
          <p:cNvPr id="48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C5C3FFC-A5F1-437A-9200-430C4E91CD0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sldImg"/>
          </p:nvPr>
        </p:nvSpPr>
        <p:spPr>
          <a:xfrm>
            <a:off x="685800" y="1143000"/>
            <a:ext cx="5486040" cy="3085920"/>
          </a:xfrm>
          <a:prstGeom prst="rect">
            <a:avLst/>
          </a:prstGeom>
        </p:spPr>
      </p:sp>
      <p:sp>
        <p:nvSpPr>
          <p:cNvPr id="49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 </a:t>
            </a:r>
            <a:r>
              <a:rPr b="0" lang="en-US" sz="2000" spc="-1" strike="noStrike">
                <a:latin typeface="Arial"/>
              </a:rPr>
              <a:t>In this project, our aim is to present a solution model for the first two extracellular immunoglobulin-like domains of LAR (LAR-Ig1-2) and their interaction with a specific HS pentasaccharide chain (GlcNS6S-GlcA-GlcNS3, 6S-IdoA2S-GlcNS6S-OME, trade name fondaparinux).  In this case, we also sparsely labeled lys residues for its high possibility involved in a GAG binding event. Fondaparinux, or Arixtra, is a synthetic HS pentasaccharid. It is used as an anticoagulant medication. There are diverse sulfation patterns in fondaparinux, including a rare 3-O-sulfate on the middle GlcNAc.</a:t>
            </a:r>
            <a:endParaRPr b="0" lang="en-US" sz="2000" spc="-1" strike="noStrike">
              <a:latin typeface="Arial"/>
            </a:endParaRPr>
          </a:p>
        </p:txBody>
      </p:sp>
      <p:sp>
        <p:nvSpPr>
          <p:cNvPr id="49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44F0D4D-75F3-48D9-8149-CF4BB1D7347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685800" y="1143000"/>
            <a:ext cx="5486040" cy="3085920"/>
          </a:xfrm>
          <a:prstGeom prst="rect">
            <a:avLst/>
          </a:prstGeom>
        </p:spPr>
      </p:sp>
      <p:sp>
        <p:nvSpPr>
          <p:cNvPr id="49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Here are some examples of </a:t>
            </a:r>
            <a:r>
              <a:rPr b="1" lang="en-US" sz="2000" spc="-1" strike="noStrike">
                <a:latin typeface="Arial"/>
              </a:rPr>
              <a:t>glycosylated mammalian signaling proteins</a:t>
            </a:r>
            <a:r>
              <a:rPr b="0" lang="en-US" sz="2000" spc="-1" strike="noStrike">
                <a:latin typeface="Arial"/>
              </a:rPr>
              <a:t>. They are Roundabout 1( Robo1) </a:t>
            </a:r>
            <a:r>
              <a:rPr b="0" lang="en-US" sz="1200" spc="-1" strike="noStrike">
                <a:solidFill>
                  <a:srgbClr val="000000"/>
                </a:solidFill>
                <a:latin typeface="+mn-lt"/>
                <a:ea typeface="+mn-ea"/>
              </a:rPr>
              <a:t>leukocyte common antigen-related protein (LAR). These proteins share some structure similarities: the extracellular region begins with one or more immunoglobulin-like (Ig-like) domains which are highly glycosylated, followed by zero to several fibronectin type III (FN3) repeats, a transmembrane domain, and a cytoplasmic domain which conveys the signal to intracellular systems. The signaling pathways begin with interactions between the glycosylated terminal domains of these proteins and other molecules – under these two cases, are glycosaminoglycans: Robo1-GAG(HS), LAR-GAG(HS &amp; CS). </a:t>
            </a:r>
            <a:endParaRPr b="0" lang="en-US" sz="1200" spc="-1" strike="noStrike">
              <a:latin typeface="Arial"/>
            </a:endParaRPr>
          </a:p>
        </p:txBody>
      </p:sp>
      <p:sp>
        <p:nvSpPr>
          <p:cNvPr id="49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77DAE01-ED2A-4A05-8E1C-912ED79CE181}"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B444D535-24B9-4D65-9F30-A249D9D6D2B9}" type="datetime">
              <a:rPr b="0" lang="en-US" sz="1200" spc="-1" strike="noStrike">
                <a:solidFill>
                  <a:srgbClr val="8b8b8b"/>
                </a:solidFill>
                <a:latin typeface="Calibri"/>
              </a:rPr>
              <a:t>10/19/20</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262F3CF3-6D2D-4597-91B1-0A6B600F385B}"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E95F8117-C4AA-465E-80BC-684944C511B8}" type="datetime">
              <a:rPr b="0" lang="en-US" sz="1200" spc="-1" strike="noStrike">
                <a:solidFill>
                  <a:srgbClr val="8b8b8b"/>
                </a:solidFill>
                <a:latin typeface="Calibri"/>
              </a:rPr>
              <a:t>10/19/20</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96A344B1-DBEF-4575-8D24-559A0AECFB7B}"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3.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jpe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6.tif"/><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tif"/><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1.tif"/><Relationship Id="rId2" Type="http://schemas.openxmlformats.org/officeDocument/2006/relationships/image" Target="../media/image22.tif"/><Relationship Id="rId3" Type="http://schemas.openxmlformats.org/officeDocument/2006/relationships/image" Target="../media/image23.png"/><Relationship Id="rId4" Type="http://schemas.openxmlformats.org/officeDocument/2006/relationships/slideLayout" Target="../slideLayouts/slideLayout13.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tif"/><Relationship Id="rId2" Type="http://schemas.openxmlformats.org/officeDocument/2006/relationships/image" Target="../media/image25.tif"/><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6.tif"/><Relationship Id="rId2" Type="http://schemas.openxmlformats.org/officeDocument/2006/relationships/image" Target="../media/image27.tif"/><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slideLayout" Target="../slideLayouts/slideLayout13.xml"/><Relationship Id="rId7"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1523880" y="1122480"/>
            <a:ext cx="9143640" cy="2387160"/>
          </a:xfrm>
          <a:prstGeom prst="rect">
            <a:avLst/>
          </a:prstGeom>
          <a:noFill/>
          <a:ln>
            <a:noFill/>
          </a:ln>
        </p:spPr>
        <p:txBody>
          <a:bodyPr anchor="b">
            <a:normAutofit fontScale="70000"/>
          </a:bodyPr>
          <a:p>
            <a:pPr algn="ctr">
              <a:lnSpc>
                <a:spcPct val="90000"/>
              </a:lnSpc>
            </a:pPr>
            <a:r>
              <a:rPr b="0" lang="en-US" sz="2800" spc="-1" strike="noStrike">
                <a:solidFill>
                  <a:srgbClr val="000000"/>
                </a:solidFill>
                <a:latin typeface="Calibri Light"/>
              </a:rPr>
              <a:t>Literature Review</a:t>
            </a:r>
            <a:br/>
            <a:br/>
            <a:r>
              <a:rPr b="1" lang="en-US" sz="2800" spc="-1" strike="noStrike">
                <a:solidFill>
                  <a:srgbClr val="000000"/>
                </a:solidFill>
                <a:latin typeface="Calibri Light"/>
              </a:rPr>
              <a:t>Structural Characterization of a Heparan Sulfate Pentamer Interacting with LAR-Ig1-2</a:t>
            </a:r>
            <a:br/>
            <a:br/>
            <a:r>
              <a:rPr b="0" lang="en-US" sz="2200" spc="-1" strike="noStrike">
                <a:solidFill>
                  <a:srgbClr val="000000"/>
                </a:solidFill>
                <a:latin typeface="Calibri Light"/>
              </a:rPr>
              <a:t>Qi Gao, Jeong-Yeh Yang, Kelley W.  Moreman, John G. Flanagan, James H.  Prestegard</a:t>
            </a:r>
            <a:br/>
            <a:endParaRPr b="0" lang="en-US" sz="2200" spc="-1" strike="noStrike">
              <a:solidFill>
                <a:srgbClr val="000000"/>
              </a:solidFill>
              <a:latin typeface="Calibri"/>
            </a:endParaRPr>
          </a:p>
        </p:txBody>
      </p:sp>
      <p:sp>
        <p:nvSpPr>
          <p:cNvPr id="89" name="TextShape 2"/>
          <p:cNvSpPr txBox="1"/>
          <p:nvPr/>
        </p:nvSpPr>
        <p:spPr>
          <a:xfrm>
            <a:off x="1523880" y="4828320"/>
            <a:ext cx="9143640" cy="1655280"/>
          </a:xfrm>
          <a:prstGeom prst="rect">
            <a:avLst/>
          </a:prstGeom>
          <a:noFill/>
          <a:ln>
            <a:noFill/>
          </a:ln>
        </p:spPr>
        <p:txBody>
          <a:bodyPr>
            <a:normAutofit/>
          </a:bodyPr>
          <a:p>
            <a:pPr algn="ctr">
              <a:lnSpc>
                <a:spcPct val="90000"/>
              </a:lnSpc>
              <a:spcBef>
                <a:spcPts val="1001"/>
              </a:spcBef>
            </a:pPr>
            <a:r>
              <a:rPr b="0" lang="en-US" sz="2000" spc="-1" strike="noStrike">
                <a:solidFill>
                  <a:srgbClr val="000000"/>
                </a:solidFill>
                <a:latin typeface="Calibri"/>
              </a:rPr>
              <a:t>Gordon Chalmers</a:t>
            </a:r>
            <a:endParaRPr b="0" lang="en-US" sz="2000" spc="-1" strike="noStrike">
              <a:latin typeface="Arial"/>
            </a:endParaRPr>
          </a:p>
          <a:p>
            <a:pPr algn="ctr">
              <a:lnSpc>
                <a:spcPct val="90000"/>
              </a:lnSpc>
              <a:spcBef>
                <a:spcPts val="1001"/>
              </a:spcBef>
            </a:pPr>
            <a:r>
              <a:rPr b="0" lang="en-US" sz="2000" spc="-1" strike="noStrike">
                <a:solidFill>
                  <a:srgbClr val="000000"/>
                </a:solidFill>
                <a:latin typeface="Calibri"/>
              </a:rPr>
              <a:t>Department of Computer Science </a:t>
            </a:r>
            <a:endParaRPr b="0" lang="en-US" sz="2000" spc="-1" strike="noStrike">
              <a:latin typeface="Arial"/>
            </a:endParaRPr>
          </a:p>
          <a:p>
            <a:pPr algn="ctr">
              <a:lnSpc>
                <a:spcPct val="90000"/>
              </a:lnSpc>
              <a:spcBef>
                <a:spcPts val="1001"/>
              </a:spcBef>
            </a:pPr>
            <a:r>
              <a:rPr b="0" lang="en-US" sz="2000" spc="-1" strike="noStrike">
                <a:solidFill>
                  <a:srgbClr val="000000"/>
                </a:solidFill>
                <a:latin typeface="Calibri"/>
              </a:rPr>
              <a:t>Complex Carbohydrate Research Center</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Goal</a:t>
            </a:r>
            <a:endParaRPr b="0" lang="en-US" sz="4400" spc="-1" strike="noStrike">
              <a:solidFill>
                <a:srgbClr val="000000"/>
              </a:solidFill>
              <a:latin typeface="Calibri"/>
            </a:endParaRPr>
          </a:p>
        </p:txBody>
      </p:sp>
      <p:sp>
        <p:nvSpPr>
          <p:cNvPr id="317" name="TextShape 2"/>
          <p:cNvSpPr txBox="1"/>
          <p:nvPr/>
        </p:nvSpPr>
        <p:spPr>
          <a:xfrm>
            <a:off x="838080" y="1503360"/>
            <a:ext cx="10737000" cy="489708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Structure determination of the LAR fondaparanix complex. </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Measurements of the following -&gt; HADDOCK to determine binding model</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HSQC crosspeak assignments of sparsely labeled LAR fondaparinux, in the Ig1-2</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Binding site determination using NMR titration</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Ligand binding epitopes from saturation transfer difference NMR </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Interdomain geometry, i.e. folding</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Conformation of bound ring ligand using transfer NOE compared with unbound</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Oligomerization state calculated from rotational correlation times</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Modeling of the complex using HADDOCK</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Free energy calculation using MM-GBSA to identify regions of high binding</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4162680" y="105120"/>
            <a:ext cx="53647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Ligand Binding Analysis</a:t>
            </a:r>
            <a:endParaRPr b="0" lang="en-US" sz="3600" spc="-1" strike="noStrike">
              <a:latin typeface="Arial"/>
            </a:endParaRPr>
          </a:p>
        </p:txBody>
      </p:sp>
      <p:grpSp>
        <p:nvGrpSpPr>
          <p:cNvPr id="319" name="Group 2"/>
          <p:cNvGrpSpPr/>
          <p:nvPr/>
        </p:nvGrpSpPr>
        <p:grpSpPr>
          <a:xfrm>
            <a:off x="2237400" y="894240"/>
            <a:ext cx="3504960" cy="5346360"/>
            <a:chOff x="2237400" y="894240"/>
            <a:chExt cx="3504960" cy="5346360"/>
          </a:xfrm>
        </p:grpSpPr>
        <p:sp>
          <p:nvSpPr>
            <p:cNvPr id="320" name="CustomShape 3"/>
            <p:cNvSpPr/>
            <p:nvPr/>
          </p:nvSpPr>
          <p:spPr>
            <a:xfrm>
              <a:off x="2237400" y="894240"/>
              <a:ext cx="3428640" cy="1110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u="sng">
                  <a:solidFill>
                    <a:srgbClr val="ffffff"/>
                  </a:solidFill>
                  <a:uFillTx/>
                  <a:latin typeface="Calibri"/>
                </a:rPr>
                <a:t>Chemical Shift Perturbation</a:t>
              </a:r>
              <a:endParaRPr b="0" lang="en-US" sz="1800" spc="-1" strike="noStrike">
                <a:latin typeface="Arial"/>
              </a:endParaRPr>
            </a:p>
            <a:p>
              <a:pPr algn="ctr">
                <a:lnSpc>
                  <a:spcPct val="100000"/>
                </a:lnSpc>
              </a:pPr>
              <a:r>
                <a:rPr b="0" lang="en-US" sz="1800" spc="-1" strike="noStrike">
                  <a:solidFill>
                    <a:srgbClr val="ffffff"/>
                  </a:solidFill>
                  <a:latin typeface="Calibri"/>
                </a:rPr>
                <a:t>Protein binding sites and dissociation constant determination</a:t>
              </a:r>
              <a:endParaRPr b="0" lang="en-US" sz="1800" spc="-1" strike="noStrike">
                <a:latin typeface="Arial"/>
              </a:endParaRPr>
            </a:p>
          </p:txBody>
        </p:sp>
        <p:sp>
          <p:nvSpPr>
            <p:cNvPr id="321" name="CustomShape 4"/>
            <p:cNvSpPr/>
            <p:nvPr/>
          </p:nvSpPr>
          <p:spPr>
            <a:xfrm>
              <a:off x="2248920" y="2324520"/>
              <a:ext cx="3428640" cy="1110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u="sng">
                  <a:solidFill>
                    <a:srgbClr val="ffffff"/>
                  </a:solidFill>
                  <a:uFillTx/>
                  <a:latin typeface="Calibri"/>
                </a:rPr>
                <a:t>Saturation Transfer Difference</a:t>
              </a:r>
              <a:endParaRPr b="0" lang="en-US" sz="1800" spc="-1" strike="noStrike">
                <a:latin typeface="Arial"/>
              </a:endParaRPr>
            </a:p>
            <a:p>
              <a:pPr algn="ctr">
                <a:lnSpc>
                  <a:spcPct val="100000"/>
                </a:lnSpc>
              </a:pPr>
              <a:r>
                <a:rPr b="0" lang="en-US" sz="1800" spc="-1" strike="noStrike">
                  <a:solidFill>
                    <a:srgbClr val="ffffff"/>
                  </a:solidFill>
                  <a:latin typeface="Calibri"/>
                </a:rPr>
                <a:t>Ligand binding sites determination</a:t>
              </a:r>
              <a:endParaRPr b="0" lang="en-US" sz="1800" spc="-1" strike="noStrike">
                <a:latin typeface="Arial"/>
              </a:endParaRPr>
            </a:p>
          </p:txBody>
        </p:sp>
        <p:sp>
          <p:nvSpPr>
            <p:cNvPr id="322" name="CustomShape 5"/>
            <p:cNvSpPr/>
            <p:nvPr/>
          </p:nvSpPr>
          <p:spPr>
            <a:xfrm>
              <a:off x="2313720" y="3735720"/>
              <a:ext cx="3428640" cy="1110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u="sng">
                  <a:solidFill>
                    <a:srgbClr val="ffffff"/>
                  </a:solidFill>
                  <a:uFillTx/>
                  <a:latin typeface="Calibri"/>
                </a:rPr>
                <a:t>Transferred NOEs</a:t>
              </a:r>
              <a:endParaRPr b="0" lang="en-US" sz="1800" spc="-1" strike="noStrike">
                <a:latin typeface="Arial"/>
              </a:endParaRPr>
            </a:p>
            <a:p>
              <a:pPr algn="ctr">
                <a:lnSpc>
                  <a:spcPct val="100000"/>
                </a:lnSpc>
              </a:pPr>
              <a:r>
                <a:rPr b="0" lang="en-US" sz="1800" spc="-1" strike="noStrike">
                  <a:solidFill>
                    <a:srgbClr val="ffffff"/>
                  </a:solidFill>
                  <a:latin typeface="Calibri"/>
                </a:rPr>
                <a:t>Conformation change determination</a:t>
              </a:r>
              <a:endParaRPr b="0" lang="en-US" sz="1800" spc="-1" strike="noStrike">
                <a:latin typeface="Arial"/>
              </a:endParaRPr>
            </a:p>
          </p:txBody>
        </p:sp>
        <p:sp>
          <p:nvSpPr>
            <p:cNvPr id="323" name="CustomShape 6"/>
            <p:cNvSpPr/>
            <p:nvPr/>
          </p:nvSpPr>
          <p:spPr>
            <a:xfrm>
              <a:off x="2313720" y="5129640"/>
              <a:ext cx="3428640" cy="1110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u="sng">
                  <a:solidFill>
                    <a:srgbClr val="ffffff"/>
                  </a:solidFill>
                  <a:uFillTx/>
                  <a:latin typeface="Calibri"/>
                </a:rPr>
                <a:t>Paramagnetic Effects</a:t>
              </a:r>
              <a:endParaRPr b="0" lang="en-US" sz="1800" spc="-1" strike="noStrike">
                <a:latin typeface="Arial"/>
              </a:endParaRPr>
            </a:p>
            <a:p>
              <a:pPr algn="ctr">
                <a:lnSpc>
                  <a:spcPct val="100000"/>
                </a:lnSpc>
              </a:pPr>
              <a:r>
                <a:rPr b="0" lang="en-US" sz="1800" spc="-1" strike="noStrike">
                  <a:solidFill>
                    <a:srgbClr val="ffffff"/>
                  </a:solidFill>
                  <a:latin typeface="Calibri"/>
                </a:rPr>
                <a:t>Extra conformation and orientation binding information</a:t>
              </a:r>
              <a:endParaRPr b="0" lang="en-US" sz="1800" spc="-1" strike="noStrike">
                <a:latin typeface="Arial"/>
              </a:endParaRPr>
            </a:p>
          </p:txBody>
        </p:sp>
      </p:grpSp>
      <p:sp>
        <p:nvSpPr>
          <p:cNvPr id="324" name="CustomShape 7"/>
          <p:cNvSpPr/>
          <p:nvPr/>
        </p:nvSpPr>
        <p:spPr>
          <a:xfrm>
            <a:off x="6117840" y="6291000"/>
            <a:ext cx="44845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Ligands are synthesized by Dr. Boons’s group.</a:t>
            </a:r>
            <a:endParaRPr b="0" lang="en-US" sz="1800" spc="-1" strike="noStrike">
              <a:latin typeface="Arial"/>
            </a:endParaRPr>
          </a:p>
        </p:txBody>
      </p:sp>
      <p:grpSp>
        <p:nvGrpSpPr>
          <p:cNvPr id="325" name="Group 8"/>
          <p:cNvGrpSpPr/>
          <p:nvPr/>
        </p:nvGrpSpPr>
        <p:grpSpPr>
          <a:xfrm>
            <a:off x="5461200" y="1089360"/>
            <a:ext cx="5370480" cy="5031000"/>
            <a:chOff x="5461200" y="1089360"/>
            <a:chExt cx="5370480" cy="5031000"/>
          </a:xfrm>
        </p:grpSpPr>
        <p:pic>
          <p:nvPicPr>
            <p:cNvPr id="326" name="Picture 19" descr=""/>
            <p:cNvPicPr/>
            <p:nvPr/>
          </p:nvPicPr>
          <p:blipFill>
            <a:blip r:embed="rId1"/>
            <a:stretch/>
          </p:blipFill>
          <p:spPr>
            <a:xfrm>
              <a:off x="6416280" y="1356840"/>
              <a:ext cx="3638520" cy="1399320"/>
            </a:xfrm>
            <a:prstGeom prst="rect">
              <a:avLst/>
            </a:prstGeom>
            <a:ln>
              <a:noFill/>
            </a:ln>
          </p:spPr>
        </p:pic>
        <p:pic>
          <p:nvPicPr>
            <p:cNvPr id="327" name="Picture 20" descr=""/>
            <p:cNvPicPr/>
            <p:nvPr/>
          </p:nvPicPr>
          <p:blipFill>
            <a:blip r:embed="rId2"/>
            <a:stretch/>
          </p:blipFill>
          <p:spPr>
            <a:xfrm>
              <a:off x="6330960" y="3041280"/>
              <a:ext cx="3723840" cy="1355040"/>
            </a:xfrm>
            <a:prstGeom prst="rect">
              <a:avLst/>
            </a:prstGeom>
            <a:ln>
              <a:noFill/>
            </a:ln>
          </p:spPr>
        </p:pic>
        <p:sp>
          <p:nvSpPr>
            <p:cNvPr id="328" name="CustomShape 9"/>
            <p:cNvSpPr/>
            <p:nvPr/>
          </p:nvSpPr>
          <p:spPr>
            <a:xfrm>
              <a:off x="5812200" y="1089360"/>
              <a:ext cx="5019480" cy="675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u="sng">
                  <a:solidFill>
                    <a:srgbClr val="000000"/>
                  </a:solidFill>
                  <a:uFillTx/>
                  <a:latin typeface="Calibri"/>
                </a:rPr>
                <a:t>Ligand 1</a:t>
              </a:r>
              <a:r>
                <a:rPr b="0" lang="en-US" sz="1800" spc="-1" strike="noStrike">
                  <a:solidFill>
                    <a:srgbClr val="000000"/>
                  </a:solidFill>
                  <a:latin typeface="Calibri"/>
                </a:rPr>
                <a:t>: IdoA-Glc</a:t>
              </a:r>
              <a:r>
                <a:rPr b="0" lang="en-US" sz="1800" spc="-1" strike="noStrike">
                  <a:solidFill>
                    <a:srgbClr val="ff0000"/>
                  </a:solidFill>
                  <a:latin typeface="Calibri"/>
                </a:rPr>
                <a:t>NS6S</a:t>
              </a:r>
              <a:r>
                <a:rPr b="0" lang="en-US" sz="1800" spc="-1" strike="noStrike">
                  <a:solidFill>
                    <a:srgbClr val="000000"/>
                  </a:solidFill>
                  <a:latin typeface="Calibri"/>
                </a:rPr>
                <a:t>-IdoA</a:t>
              </a:r>
              <a:r>
                <a:rPr b="0" lang="en-US" sz="1800" spc="-1" strike="noStrike">
                  <a:solidFill>
                    <a:srgbClr val="ff0000"/>
                  </a:solidFill>
                  <a:latin typeface="Calibri"/>
                </a:rPr>
                <a:t>2S</a:t>
              </a:r>
              <a:r>
                <a:rPr b="0" lang="en-US" sz="1800" spc="-1" strike="noStrike">
                  <a:solidFill>
                    <a:srgbClr val="000000"/>
                  </a:solidFill>
                  <a:latin typeface="Calibri"/>
                </a:rPr>
                <a:t>-Glc</a:t>
              </a:r>
              <a:r>
                <a:rPr b="0" lang="en-US" sz="1800" spc="-1" strike="noStrike">
                  <a:solidFill>
                    <a:srgbClr val="ff0000"/>
                  </a:solidFill>
                  <a:latin typeface="Calibri"/>
                </a:rPr>
                <a:t>NS6S</a:t>
              </a:r>
              <a:r>
                <a:rPr b="0" lang="en-US" sz="1800" spc="-1" strike="noStrike">
                  <a:solidFill>
                    <a:srgbClr val="000000"/>
                  </a:solidFill>
                  <a:latin typeface="Calibri"/>
                </a:rPr>
                <a:t>-(CH</a:t>
              </a:r>
              <a:r>
                <a:rPr b="0" lang="en-US" sz="1800" spc="-1" strike="noStrike" baseline="-25000">
                  <a:solidFill>
                    <a:srgbClr val="000000"/>
                  </a:solidFill>
                  <a:latin typeface="Calibri"/>
                </a:rPr>
                <a:t>2</a:t>
              </a:r>
              <a:r>
                <a:rPr b="0" lang="en-US" sz="1800" spc="-1" strike="noStrike">
                  <a:solidFill>
                    <a:srgbClr val="000000"/>
                  </a:solidFill>
                  <a:latin typeface="Calibri"/>
                </a:rPr>
                <a:t>)</a:t>
              </a:r>
              <a:r>
                <a:rPr b="0" lang="en-US" sz="1800" spc="-1" strike="noStrike" baseline="-25000">
                  <a:solidFill>
                    <a:srgbClr val="000000"/>
                  </a:solidFill>
                  <a:latin typeface="Calibri"/>
                </a:rPr>
                <a:t>5</a:t>
              </a:r>
              <a:r>
                <a:rPr b="0" lang="en-US" sz="1800" spc="-1" strike="noStrike">
                  <a:solidFill>
                    <a:srgbClr val="000000"/>
                  </a:solidFill>
                  <a:latin typeface="Calibri"/>
                </a:rPr>
                <a:t>NH</a:t>
              </a:r>
              <a:r>
                <a:rPr b="0" lang="en-US" sz="1800" spc="-1" strike="noStrike" baseline="-25000">
                  <a:solidFill>
                    <a:srgbClr val="000000"/>
                  </a:solidFill>
                  <a:latin typeface="Calibri"/>
                </a:rPr>
                <a:t>2</a:t>
              </a:r>
              <a:endParaRPr b="0" lang="en-US" sz="1800" spc="-1" strike="noStrike">
                <a:latin typeface="Arial"/>
              </a:endParaRPr>
            </a:p>
          </p:txBody>
        </p:sp>
        <p:sp>
          <p:nvSpPr>
            <p:cNvPr id="329" name="CustomShape 10"/>
            <p:cNvSpPr/>
            <p:nvPr/>
          </p:nvSpPr>
          <p:spPr>
            <a:xfrm>
              <a:off x="5812200" y="2644560"/>
              <a:ext cx="5019480" cy="675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u="sng">
                  <a:solidFill>
                    <a:srgbClr val="000000"/>
                  </a:solidFill>
                  <a:uFillTx/>
                  <a:latin typeface="Calibri"/>
                </a:rPr>
                <a:t>Ligand 2</a:t>
              </a:r>
              <a:r>
                <a:rPr b="0" lang="en-US" sz="1800" spc="-1" strike="noStrike">
                  <a:solidFill>
                    <a:srgbClr val="000000"/>
                  </a:solidFill>
                  <a:latin typeface="Calibri"/>
                </a:rPr>
                <a:t>: IdoA-Glc</a:t>
              </a:r>
              <a:r>
                <a:rPr b="0" lang="en-US" sz="1800" spc="-1" strike="noStrike">
                  <a:solidFill>
                    <a:srgbClr val="ff0000"/>
                  </a:solidFill>
                  <a:latin typeface="Calibri"/>
                </a:rPr>
                <a:t>NS6S</a:t>
              </a:r>
              <a:r>
                <a:rPr b="0" lang="en-US" sz="1800" spc="-1" strike="noStrike">
                  <a:solidFill>
                    <a:srgbClr val="000000"/>
                  </a:solidFill>
                  <a:latin typeface="Calibri"/>
                </a:rPr>
                <a:t>-IdoA-Glc</a:t>
              </a:r>
              <a:r>
                <a:rPr b="0" lang="en-US" sz="1800" spc="-1" strike="noStrike">
                  <a:solidFill>
                    <a:srgbClr val="ff0000"/>
                  </a:solidFill>
                  <a:latin typeface="Calibri"/>
                </a:rPr>
                <a:t>NS6S</a:t>
              </a:r>
              <a:r>
                <a:rPr b="0" lang="en-US" sz="1800" spc="-1" strike="noStrike">
                  <a:solidFill>
                    <a:srgbClr val="000000"/>
                  </a:solidFill>
                  <a:latin typeface="Calibri"/>
                </a:rPr>
                <a:t>-(CH</a:t>
              </a:r>
              <a:r>
                <a:rPr b="0" lang="en-US" sz="1800" spc="-1" strike="noStrike" baseline="-25000">
                  <a:solidFill>
                    <a:srgbClr val="000000"/>
                  </a:solidFill>
                  <a:latin typeface="Calibri"/>
                </a:rPr>
                <a:t>2</a:t>
              </a:r>
              <a:r>
                <a:rPr b="0" lang="en-US" sz="1800" spc="-1" strike="noStrike">
                  <a:solidFill>
                    <a:srgbClr val="000000"/>
                  </a:solidFill>
                  <a:latin typeface="Calibri"/>
                </a:rPr>
                <a:t>)</a:t>
              </a:r>
              <a:r>
                <a:rPr b="0" lang="en-US" sz="1800" spc="-1" strike="noStrike" baseline="-25000">
                  <a:solidFill>
                    <a:srgbClr val="000000"/>
                  </a:solidFill>
                  <a:latin typeface="Calibri"/>
                </a:rPr>
                <a:t>5</a:t>
              </a:r>
              <a:r>
                <a:rPr b="0" lang="en-US" sz="1800" spc="-1" strike="noStrike">
                  <a:solidFill>
                    <a:srgbClr val="000000"/>
                  </a:solidFill>
                  <a:latin typeface="Calibri"/>
                </a:rPr>
                <a:t>NH</a:t>
              </a:r>
              <a:r>
                <a:rPr b="0" lang="en-US" sz="1800" spc="-1" strike="noStrike" baseline="-25000">
                  <a:solidFill>
                    <a:srgbClr val="000000"/>
                  </a:solidFill>
                  <a:latin typeface="Calibri"/>
                </a:rPr>
                <a:t>2</a:t>
              </a:r>
              <a:endParaRPr b="0" lang="en-US" sz="1800" spc="-1" strike="noStrike">
                <a:latin typeface="Arial"/>
              </a:endParaRPr>
            </a:p>
          </p:txBody>
        </p:sp>
        <p:pic>
          <p:nvPicPr>
            <p:cNvPr id="330" name="Picture 23" descr=""/>
            <p:cNvPicPr/>
            <p:nvPr/>
          </p:nvPicPr>
          <p:blipFill>
            <a:blip r:embed="rId3"/>
            <a:stretch/>
          </p:blipFill>
          <p:spPr>
            <a:xfrm>
              <a:off x="6330960" y="4851000"/>
              <a:ext cx="3926520" cy="1269360"/>
            </a:xfrm>
            <a:prstGeom prst="rect">
              <a:avLst/>
            </a:prstGeom>
            <a:ln>
              <a:noFill/>
            </a:ln>
          </p:spPr>
        </p:pic>
        <p:sp>
          <p:nvSpPr>
            <p:cNvPr id="331" name="CustomShape 11"/>
            <p:cNvSpPr/>
            <p:nvPr/>
          </p:nvSpPr>
          <p:spPr>
            <a:xfrm>
              <a:off x="5461200" y="4225320"/>
              <a:ext cx="5029200" cy="9500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800" spc="-1" strike="noStrike" u="sng">
                  <a:solidFill>
                    <a:srgbClr val="000000"/>
                  </a:solidFill>
                  <a:uFillTx/>
                  <a:latin typeface="Calibri"/>
                </a:rPr>
                <a:t>Ligand 3</a:t>
              </a:r>
              <a:r>
                <a:rPr b="0" lang="en-US" sz="1800" spc="-1" strike="noStrike">
                  <a:solidFill>
                    <a:srgbClr val="000000"/>
                  </a:solidFill>
                  <a:latin typeface="Calibri"/>
                </a:rPr>
                <a:t>: GlcA-GlcNS6S-IdoA-GlcNS-IdoA2S</a:t>
              </a:r>
              <a:endParaRPr b="0" lang="en-US" sz="1800" spc="-1" strike="noStrike">
                <a:latin typeface="Arial"/>
              </a:endParaRPr>
            </a:p>
            <a:p>
              <a:pPr algn="ctr">
                <a:lnSpc>
                  <a:spcPct val="100000"/>
                </a:lnSpc>
              </a:pPr>
              <a:r>
                <a:rPr b="0" lang="en-US" sz="1800" spc="-1" strike="noStrike">
                  <a:solidFill>
                    <a:srgbClr val="000000"/>
                  </a:solidFill>
                  <a:latin typeface="Calibri"/>
                </a:rPr>
                <a:t>-GlcNS6S-IdoA-GlcNAc6S-(CH</a:t>
              </a:r>
              <a:r>
                <a:rPr b="0" lang="en-US" sz="1800" spc="-1" strike="noStrike" baseline="-25000">
                  <a:solidFill>
                    <a:srgbClr val="000000"/>
                  </a:solidFill>
                  <a:latin typeface="Calibri"/>
                </a:rPr>
                <a:t>2</a:t>
              </a:r>
              <a:r>
                <a:rPr b="0" lang="en-US" sz="1800" spc="-1" strike="noStrike">
                  <a:solidFill>
                    <a:srgbClr val="000000"/>
                  </a:solidFill>
                  <a:latin typeface="Calibri"/>
                </a:rPr>
                <a:t>)</a:t>
              </a:r>
              <a:r>
                <a:rPr b="0" lang="en-US" sz="1800" spc="-1" strike="noStrike" baseline="-25000">
                  <a:solidFill>
                    <a:srgbClr val="000000"/>
                  </a:solidFill>
                  <a:latin typeface="Calibri"/>
                </a:rPr>
                <a:t>5</a:t>
              </a:r>
              <a:r>
                <a:rPr b="0" lang="en-US" sz="1800" spc="-1" strike="noStrike">
                  <a:solidFill>
                    <a:srgbClr val="000000"/>
                  </a:solidFill>
                  <a:latin typeface="Calibri"/>
                </a:rPr>
                <a:t>NH</a:t>
              </a:r>
              <a:r>
                <a:rPr b="0" lang="en-US" sz="1800" spc="-1" strike="noStrike" baseline="-25000">
                  <a:solidFill>
                    <a:srgbClr val="000000"/>
                  </a:solidFill>
                  <a:latin typeface="Calibri"/>
                </a:rPr>
                <a:t>2</a:t>
              </a:r>
              <a:endParaRPr b="0" lang="en-US" sz="1800" spc="-1" strike="noStrike">
                <a:latin typeface="Arial"/>
              </a:endParaRPr>
            </a:p>
          </p:txBody>
        </p:sp>
        <p:sp>
          <p:nvSpPr>
            <p:cNvPr id="332" name="CustomShape 12"/>
            <p:cNvSpPr/>
            <p:nvPr/>
          </p:nvSpPr>
          <p:spPr>
            <a:xfrm>
              <a:off x="7992720" y="1458720"/>
              <a:ext cx="562320" cy="545400"/>
            </a:xfrm>
            <a:prstGeom prst="ellipse">
              <a:avLst/>
            </a:prstGeom>
            <a:noFill/>
            <a:ln w="28440">
              <a:solidFill>
                <a:srgbClr val="002060"/>
              </a:solidFill>
              <a:prstDash val="lgDash"/>
            </a:ln>
          </p:spPr>
          <p:style>
            <a:lnRef idx="1">
              <a:schemeClr val="accent1"/>
            </a:lnRef>
            <a:fillRef idx="3">
              <a:schemeClr val="accent1"/>
            </a:fillRef>
            <a:effectRef idx="2">
              <a:schemeClr val="accent1"/>
            </a:effectRef>
            <a:fontRef idx="minor"/>
          </p:style>
        </p:sp>
        <p:sp>
          <p:nvSpPr>
            <p:cNvPr id="333" name="CustomShape 13"/>
            <p:cNvSpPr/>
            <p:nvPr/>
          </p:nvSpPr>
          <p:spPr>
            <a:xfrm>
              <a:off x="7797240" y="3109680"/>
              <a:ext cx="562320" cy="545400"/>
            </a:xfrm>
            <a:prstGeom prst="ellipse">
              <a:avLst/>
            </a:prstGeom>
            <a:noFill/>
            <a:ln w="28440">
              <a:solidFill>
                <a:srgbClr val="002060"/>
              </a:solidFill>
              <a:prstDash val="lgDash"/>
            </a:ln>
          </p:spPr>
          <p:style>
            <a:lnRef idx="1">
              <a:schemeClr val="accent1"/>
            </a:lnRef>
            <a:fillRef idx="3">
              <a:schemeClr val="accent1"/>
            </a:fillRef>
            <a:effectRef idx="2">
              <a:schemeClr val="accent1"/>
            </a:effectRef>
            <a:fontRef idx="minor"/>
          </p:style>
        </p:sp>
      </p:grpSp>
      <p:sp>
        <p:nvSpPr>
          <p:cNvPr id="334" name="CustomShape 14"/>
          <p:cNvSpPr/>
          <p:nvPr/>
        </p:nvSpPr>
        <p:spPr>
          <a:xfrm>
            <a:off x="1770120" y="6291000"/>
            <a:ext cx="55533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Proteins are provide by Dr. Moremen’s group.</a:t>
            </a:r>
            <a:endParaRPr b="0" lang="en-US" sz="1800" spc="-1" strike="noStrike">
              <a:latin typeface="Arial"/>
            </a:endParaRPr>
          </a:p>
        </p:txBody>
      </p:sp>
      <p:sp>
        <p:nvSpPr>
          <p:cNvPr id="335" name="TextShape 15"/>
          <p:cNvSpPr txBox="1"/>
          <p:nvPr/>
        </p:nvSpPr>
        <p:spPr>
          <a:xfrm>
            <a:off x="8077320" y="6475680"/>
            <a:ext cx="2133360" cy="364680"/>
          </a:xfrm>
          <a:prstGeom prst="rect">
            <a:avLst/>
          </a:prstGeom>
          <a:noFill/>
          <a:ln>
            <a:noFill/>
          </a:ln>
        </p:spPr>
        <p:txBody>
          <a:bodyPr anchor="ctr">
            <a:noAutofit/>
          </a:bodyPr>
          <a:p>
            <a:pPr algn="r">
              <a:lnSpc>
                <a:spcPct val="100000"/>
              </a:lnSpc>
            </a:pPr>
            <a:fld id="{1C125CAA-0AF0-44F6-8940-691AEA98160A}" type="slidenum">
              <a:rPr b="0" lang="en-US" sz="1200" spc="-1" strike="noStrike">
                <a:solidFill>
                  <a:srgbClr val="8b8b8b"/>
                </a:solidFill>
                <a:latin typeface="Calibri"/>
              </a:rPr>
              <a:t>10</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1981080" y="0"/>
            <a:ext cx="8229240" cy="1142640"/>
          </a:xfrm>
          <a:prstGeom prst="rect">
            <a:avLst/>
          </a:prstGeom>
          <a:noFill/>
          <a:ln>
            <a:noFill/>
          </a:ln>
        </p:spPr>
        <p:txBody>
          <a:bodyPr anchor="ctr">
            <a:normAutofit/>
          </a:bodyPr>
          <a:p>
            <a:pPr>
              <a:lnSpc>
                <a:spcPct val="90000"/>
              </a:lnSpc>
            </a:pPr>
            <a:r>
              <a:rPr b="1" lang="en-US" sz="3600" spc="-1" strike="noStrike">
                <a:solidFill>
                  <a:srgbClr val="000000"/>
                </a:solidFill>
                <a:latin typeface="Calibri Light"/>
              </a:rPr>
              <a:t>Assignment of LAR HSQC Crosspeaks </a:t>
            </a:r>
            <a:endParaRPr b="0" lang="en-US" sz="3600" spc="-1" strike="noStrike">
              <a:solidFill>
                <a:srgbClr val="000000"/>
              </a:solidFill>
              <a:latin typeface="Calibri"/>
            </a:endParaRPr>
          </a:p>
        </p:txBody>
      </p:sp>
      <p:pic>
        <p:nvPicPr>
          <p:cNvPr id="337" name="Picture 4" descr=""/>
          <p:cNvPicPr/>
          <p:nvPr/>
        </p:nvPicPr>
        <p:blipFill>
          <a:blip r:embed="rId1"/>
          <a:stretch/>
        </p:blipFill>
        <p:spPr>
          <a:xfrm>
            <a:off x="5841720" y="2666520"/>
            <a:ext cx="4678200" cy="3170880"/>
          </a:xfrm>
          <a:prstGeom prst="rect">
            <a:avLst/>
          </a:prstGeom>
          <a:ln>
            <a:noFill/>
          </a:ln>
        </p:spPr>
      </p:pic>
      <p:sp>
        <p:nvSpPr>
          <p:cNvPr id="338" name="CustomShape 2"/>
          <p:cNvSpPr/>
          <p:nvPr/>
        </p:nvSpPr>
        <p:spPr>
          <a:xfrm>
            <a:off x="1659600" y="1025280"/>
            <a:ext cx="6669720" cy="1553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Calibri"/>
              </a:rPr>
              <a:t>Lanthanide binding loop insertion</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Increase resolution in indirect dimension</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Facilitate NOE measurements</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Benefit from paramagnetic effects</a:t>
            </a:r>
            <a:endParaRPr b="0" lang="en-US" sz="2400" spc="-1" strike="noStrike">
              <a:latin typeface="Arial"/>
            </a:endParaRPr>
          </a:p>
        </p:txBody>
      </p:sp>
      <p:pic>
        <p:nvPicPr>
          <p:cNvPr id="339" name="Picture 6" descr=""/>
          <p:cNvPicPr/>
          <p:nvPr/>
        </p:nvPicPr>
        <p:blipFill>
          <a:blip r:embed="rId2"/>
          <a:stretch/>
        </p:blipFill>
        <p:spPr>
          <a:xfrm>
            <a:off x="1623960" y="2511720"/>
            <a:ext cx="4217400" cy="3261240"/>
          </a:xfrm>
          <a:prstGeom prst="rect">
            <a:avLst/>
          </a:prstGeom>
          <a:ln>
            <a:noFill/>
          </a:ln>
        </p:spPr>
      </p:pic>
      <p:sp>
        <p:nvSpPr>
          <p:cNvPr id="340" name="CustomShape 3"/>
          <p:cNvSpPr/>
          <p:nvPr/>
        </p:nvSpPr>
        <p:spPr>
          <a:xfrm>
            <a:off x="2572560" y="5842800"/>
            <a:ext cx="29883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Loop sequence:</a:t>
            </a:r>
            <a:endParaRPr b="0" lang="en-US" sz="1800" spc="-1" strike="noStrike">
              <a:latin typeface="Arial"/>
            </a:endParaRPr>
          </a:p>
          <a:p>
            <a:pPr>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SYIDTNNDGAYEGDELSG</a:t>
            </a:r>
            <a:endParaRPr b="0" lang="en-US" sz="1800" spc="-1" strike="noStrike">
              <a:latin typeface="Arial"/>
            </a:endParaRPr>
          </a:p>
        </p:txBody>
      </p:sp>
      <p:sp>
        <p:nvSpPr>
          <p:cNvPr id="341" name="CustomShape 4"/>
          <p:cNvSpPr/>
          <p:nvPr/>
        </p:nvSpPr>
        <p:spPr>
          <a:xfrm>
            <a:off x="6095880" y="5837760"/>
            <a:ext cx="457164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Times New Roman"/>
              </a:rPr>
              <a:t>2D </a:t>
            </a:r>
            <a:r>
              <a:rPr b="0" lang="en-US" sz="1800" spc="-1" strike="noStrike" baseline="30000">
                <a:solidFill>
                  <a:srgbClr val="000000"/>
                </a:solidFill>
                <a:latin typeface="Calibri"/>
                <a:ea typeface="Times New Roman"/>
              </a:rPr>
              <a:t>15</a:t>
            </a:r>
            <a:r>
              <a:rPr b="0" lang="en-US" sz="1800" spc="-1" strike="noStrike">
                <a:solidFill>
                  <a:srgbClr val="000000"/>
                </a:solidFill>
                <a:latin typeface="Calibri"/>
                <a:ea typeface="Times New Roman"/>
              </a:rPr>
              <a:t>N-</a:t>
            </a:r>
            <a:r>
              <a:rPr b="0" lang="en-US" sz="1800" spc="-1" strike="noStrike" baseline="30000">
                <a:solidFill>
                  <a:srgbClr val="000000"/>
                </a:solidFill>
                <a:latin typeface="Calibri"/>
                <a:ea typeface="Times New Roman"/>
              </a:rPr>
              <a:t>1</a:t>
            </a:r>
            <a:r>
              <a:rPr b="0" lang="en-US" sz="1800" spc="-1" strike="noStrike">
                <a:solidFill>
                  <a:srgbClr val="000000"/>
                </a:solidFill>
                <a:latin typeface="Calibri"/>
                <a:ea typeface="Times New Roman"/>
              </a:rPr>
              <a:t>H HSQC spectra of (red) </a:t>
            </a:r>
            <a:r>
              <a:rPr b="0" lang="en-US" sz="1800" spc="-1" strike="noStrike" baseline="30000">
                <a:solidFill>
                  <a:srgbClr val="000000"/>
                </a:solidFill>
                <a:latin typeface="Calibri"/>
                <a:ea typeface="Times New Roman"/>
              </a:rPr>
              <a:t>15</a:t>
            </a:r>
            <a:r>
              <a:rPr b="0" lang="en-US" sz="1800" spc="-1" strike="noStrike">
                <a:solidFill>
                  <a:srgbClr val="000000"/>
                </a:solidFill>
                <a:latin typeface="Calibri"/>
                <a:ea typeface="Times New Roman"/>
              </a:rPr>
              <a:t>N Lys labeled LAR and (blue) </a:t>
            </a:r>
            <a:r>
              <a:rPr b="0" lang="en-US" sz="1800" spc="-1" strike="noStrike" baseline="30000">
                <a:solidFill>
                  <a:srgbClr val="000000"/>
                </a:solidFill>
                <a:latin typeface="Calibri"/>
                <a:ea typeface="Times New Roman"/>
              </a:rPr>
              <a:t>15</a:t>
            </a:r>
            <a:r>
              <a:rPr b="0" lang="en-US" sz="1800" spc="-1" strike="noStrike">
                <a:solidFill>
                  <a:srgbClr val="000000"/>
                </a:solidFill>
                <a:latin typeface="Calibri"/>
                <a:ea typeface="Times New Roman"/>
              </a:rPr>
              <a:t>N Lys labeled LAR-loop.</a:t>
            </a:r>
            <a:endParaRPr b="0" lang="en-US" sz="1800" spc="-1" strike="noStrike">
              <a:latin typeface="Arial"/>
            </a:endParaRPr>
          </a:p>
        </p:txBody>
      </p:sp>
      <p:sp>
        <p:nvSpPr>
          <p:cNvPr id="342" name="TextShape 5"/>
          <p:cNvSpPr txBox="1"/>
          <p:nvPr/>
        </p:nvSpPr>
        <p:spPr>
          <a:xfrm>
            <a:off x="8610480" y="6356520"/>
            <a:ext cx="2742840" cy="364680"/>
          </a:xfrm>
          <a:prstGeom prst="rect">
            <a:avLst/>
          </a:prstGeom>
          <a:noFill/>
          <a:ln>
            <a:noFill/>
          </a:ln>
        </p:spPr>
        <p:txBody>
          <a:bodyPr anchor="ctr">
            <a:noAutofit/>
          </a:bodyPr>
          <a:p>
            <a:pPr algn="r">
              <a:lnSpc>
                <a:spcPct val="100000"/>
              </a:lnSpc>
            </a:pPr>
            <a:fld id="{62F46B0E-895C-4B5C-9241-5F17CB66FD1E}" type="slidenum">
              <a:rPr b="0" lang="en-US" sz="1200" spc="-1" strike="noStrike">
                <a:solidFill>
                  <a:srgbClr val="8b8b8b"/>
                </a:solidFill>
                <a:latin typeface="Calibri"/>
              </a:rPr>
              <a:t>12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Picture 12" descr=""/>
          <p:cNvPicPr/>
          <p:nvPr/>
        </p:nvPicPr>
        <p:blipFill>
          <a:blip r:embed="rId1"/>
          <a:stretch/>
        </p:blipFill>
        <p:spPr>
          <a:xfrm>
            <a:off x="7353360" y="2631960"/>
            <a:ext cx="3314520" cy="2981160"/>
          </a:xfrm>
          <a:prstGeom prst="rect">
            <a:avLst/>
          </a:prstGeom>
          <a:ln>
            <a:noFill/>
          </a:ln>
        </p:spPr>
      </p:pic>
      <p:pic>
        <p:nvPicPr>
          <p:cNvPr id="344" name="Picture 3" descr=""/>
          <p:cNvPicPr/>
          <p:nvPr/>
        </p:nvPicPr>
        <p:blipFill>
          <a:blip r:embed="rId2"/>
          <a:stretch/>
        </p:blipFill>
        <p:spPr>
          <a:xfrm>
            <a:off x="1793520" y="2400480"/>
            <a:ext cx="5648400" cy="3763080"/>
          </a:xfrm>
          <a:prstGeom prst="rect">
            <a:avLst/>
          </a:prstGeom>
          <a:ln>
            <a:noFill/>
          </a:ln>
        </p:spPr>
      </p:pic>
      <p:sp>
        <p:nvSpPr>
          <p:cNvPr id="345" name="TextShape 1"/>
          <p:cNvSpPr txBox="1"/>
          <p:nvPr/>
        </p:nvSpPr>
        <p:spPr>
          <a:xfrm>
            <a:off x="1981080" y="0"/>
            <a:ext cx="8229240" cy="1142640"/>
          </a:xfrm>
          <a:prstGeom prst="rect">
            <a:avLst/>
          </a:prstGeom>
          <a:noFill/>
          <a:ln>
            <a:noFill/>
          </a:ln>
        </p:spPr>
        <p:txBody>
          <a:bodyPr anchor="ctr">
            <a:normAutofit/>
          </a:bodyPr>
          <a:p>
            <a:pPr>
              <a:lnSpc>
                <a:spcPct val="90000"/>
              </a:lnSpc>
            </a:pPr>
            <a:r>
              <a:rPr b="1" lang="en-US" sz="3600" spc="-1" strike="noStrike">
                <a:solidFill>
                  <a:srgbClr val="000000"/>
                </a:solidFill>
                <a:latin typeface="Calibri Light"/>
              </a:rPr>
              <a:t>Assignment of LAR HSQC Crosspeaks </a:t>
            </a:r>
            <a:endParaRPr b="0" lang="en-US" sz="3600" spc="-1" strike="noStrike">
              <a:solidFill>
                <a:srgbClr val="000000"/>
              </a:solidFill>
              <a:latin typeface="Calibri"/>
            </a:endParaRPr>
          </a:p>
        </p:txBody>
      </p:sp>
      <p:sp>
        <p:nvSpPr>
          <p:cNvPr id="346" name="CustomShape 2"/>
          <p:cNvSpPr/>
          <p:nvPr/>
        </p:nvSpPr>
        <p:spPr>
          <a:xfrm>
            <a:off x="1523880" y="6042960"/>
            <a:ext cx="734040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alibri"/>
              </a:rPr>
              <a:t>Superposition of </a:t>
            </a:r>
            <a:r>
              <a:rPr b="0" lang="en-US" sz="1600" spc="-1" strike="noStrike" baseline="30000">
                <a:solidFill>
                  <a:srgbClr val="000000"/>
                </a:solidFill>
                <a:latin typeface="Calibri"/>
              </a:rPr>
              <a:t>15</a:t>
            </a:r>
            <a:r>
              <a:rPr b="0" lang="en-US" sz="1600" spc="-1" strike="noStrike">
                <a:solidFill>
                  <a:srgbClr val="000000"/>
                </a:solidFill>
                <a:latin typeface="Calibri"/>
              </a:rPr>
              <a:t>N-</a:t>
            </a:r>
            <a:r>
              <a:rPr b="0" lang="en-US" sz="1600" spc="-1" strike="noStrike" baseline="30000">
                <a:solidFill>
                  <a:srgbClr val="000000"/>
                </a:solidFill>
                <a:latin typeface="Calibri"/>
              </a:rPr>
              <a:t>1</a:t>
            </a:r>
            <a:r>
              <a:rPr b="0" lang="en-US" sz="1600" spc="-1" strike="noStrike">
                <a:solidFill>
                  <a:srgbClr val="000000"/>
                </a:solidFill>
                <a:latin typeface="Calibri"/>
              </a:rPr>
              <a:t>H HSQC spectra of </a:t>
            </a:r>
            <a:r>
              <a:rPr b="0" lang="en-US" sz="1600" spc="-1" strike="noStrike" baseline="30000">
                <a:solidFill>
                  <a:srgbClr val="000000"/>
                </a:solidFill>
                <a:latin typeface="Calibri"/>
              </a:rPr>
              <a:t>15</a:t>
            </a:r>
            <a:r>
              <a:rPr b="0" lang="en-US" sz="1600" spc="-1" strike="noStrike">
                <a:solidFill>
                  <a:srgbClr val="000000"/>
                </a:solidFill>
                <a:latin typeface="Calibri"/>
              </a:rPr>
              <a:t>N-Lys labeled LAR-Ig1-2-loop(red), engineered with lanthanide binding peptide loaded with Gd</a:t>
            </a:r>
            <a:r>
              <a:rPr b="0" lang="en-US" sz="1600" spc="-1" strike="noStrike" baseline="30000">
                <a:solidFill>
                  <a:srgbClr val="000000"/>
                </a:solidFill>
                <a:latin typeface="Calibri"/>
              </a:rPr>
              <a:t>3+</a:t>
            </a:r>
            <a:r>
              <a:rPr b="0" lang="en-US" sz="1600" spc="-1" strike="noStrike">
                <a:solidFill>
                  <a:srgbClr val="000000"/>
                </a:solidFill>
                <a:latin typeface="Calibri"/>
              </a:rPr>
              <a:t> (blue)</a:t>
            </a:r>
            <a:endParaRPr b="0" lang="en-US" sz="1600" spc="-1" strike="noStrike">
              <a:latin typeface="Arial"/>
            </a:endParaRPr>
          </a:p>
        </p:txBody>
      </p:sp>
      <p:sp>
        <p:nvSpPr>
          <p:cNvPr id="347" name="CustomShape 3"/>
          <p:cNvSpPr/>
          <p:nvPr/>
        </p:nvSpPr>
        <p:spPr>
          <a:xfrm>
            <a:off x="1793520" y="920520"/>
            <a:ext cx="8787240" cy="228420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en-US" sz="2400" spc="-1" strike="noStrike">
                <a:solidFill>
                  <a:srgbClr val="000000"/>
                </a:solidFill>
                <a:latin typeface="Calibri"/>
              </a:rPr>
              <a:t>5 crosspeaks decrease intensity the most: </a:t>
            </a:r>
            <a:r>
              <a:rPr b="1" lang="en-US" sz="2400" spc="-1" strike="noStrike">
                <a:solidFill>
                  <a:srgbClr val="000000"/>
                </a:solidFill>
                <a:latin typeface="Calibri"/>
              </a:rPr>
              <a:t>2, 3, 5, 10 and 11</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A 1 μs MD of LAR-loop is conducted</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5 Lys sites are close to the metal: </a:t>
            </a:r>
            <a:r>
              <a:rPr b="1" lang="en-US" sz="2400" spc="-1" strike="noStrike">
                <a:solidFill>
                  <a:srgbClr val="000000"/>
                </a:solidFill>
                <a:latin typeface="Calibri"/>
              </a:rPr>
              <a:t>K68, K69, K71, K72 and K121</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Design ASSIGN_SLP penalties</a:t>
            </a:r>
            <a:endParaRPr b="0" lang="en-US" sz="2400" spc="-1" strike="noStrike">
              <a:latin typeface="Arial"/>
            </a:endParaRPr>
          </a:p>
        </p:txBody>
      </p:sp>
      <p:grpSp>
        <p:nvGrpSpPr>
          <p:cNvPr id="348" name="Group 4"/>
          <p:cNvGrpSpPr/>
          <p:nvPr/>
        </p:nvGrpSpPr>
        <p:grpSpPr>
          <a:xfrm>
            <a:off x="3313800" y="2798640"/>
            <a:ext cx="3404160" cy="3141000"/>
            <a:chOff x="3313800" y="2798640"/>
            <a:chExt cx="3404160" cy="3141000"/>
          </a:xfrm>
        </p:grpSpPr>
        <p:sp>
          <p:nvSpPr>
            <p:cNvPr id="349" name="CustomShape 5"/>
            <p:cNvSpPr/>
            <p:nvPr/>
          </p:nvSpPr>
          <p:spPr>
            <a:xfrm>
              <a:off x="3313800" y="3083400"/>
              <a:ext cx="538200" cy="694080"/>
            </a:xfrm>
            <a:prstGeom prst="ellipse">
              <a:avLst/>
            </a:prstGeom>
            <a:noFill/>
            <a:ln w="28440">
              <a:solidFill>
                <a:srgbClr val="ff0000"/>
              </a:solidFill>
              <a:prstDash val="sysDash"/>
            </a:ln>
          </p:spPr>
          <p:style>
            <a:lnRef idx="1">
              <a:schemeClr val="accent1"/>
            </a:lnRef>
            <a:fillRef idx="3">
              <a:schemeClr val="accent1"/>
            </a:fillRef>
            <a:effectRef idx="2">
              <a:schemeClr val="accent1"/>
            </a:effectRef>
            <a:fontRef idx="minor"/>
          </p:style>
        </p:sp>
        <p:sp>
          <p:nvSpPr>
            <p:cNvPr id="350" name="CustomShape 6"/>
            <p:cNvSpPr/>
            <p:nvPr/>
          </p:nvSpPr>
          <p:spPr>
            <a:xfrm>
              <a:off x="3440520" y="5245560"/>
              <a:ext cx="538200" cy="694080"/>
            </a:xfrm>
            <a:prstGeom prst="ellipse">
              <a:avLst/>
            </a:prstGeom>
            <a:noFill/>
            <a:ln w="28440">
              <a:solidFill>
                <a:srgbClr val="ff0000"/>
              </a:solidFill>
              <a:prstDash val="sysDash"/>
            </a:ln>
          </p:spPr>
          <p:style>
            <a:lnRef idx="1">
              <a:schemeClr val="accent1"/>
            </a:lnRef>
            <a:fillRef idx="3">
              <a:schemeClr val="accent1"/>
            </a:fillRef>
            <a:effectRef idx="2">
              <a:schemeClr val="accent1"/>
            </a:effectRef>
            <a:fontRef idx="minor"/>
          </p:style>
        </p:sp>
        <p:sp>
          <p:nvSpPr>
            <p:cNvPr id="351" name="CustomShape 7"/>
            <p:cNvSpPr/>
            <p:nvPr/>
          </p:nvSpPr>
          <p:spPr>
            <a:xfrm>
              <a:off x="4385160" y="4302000"/>
              <a:ext cx="538200" cy="694080"/>
            </a:xfrm>
            <a:prstGeom prst="ellipse">
              <a:avLst/>
            </a:prstGeom>
            <a:noFill/>
            <a:ln w="28440">
              <a:solidFill>
                <a:srgbClr val="ff0000"/>
              </a:solidFill>
              <a:prstDash val="sysDash"/>
            </a:ln>
          </p:spPr>
          <p:style>
            <a:lnRef idx="1">
              <a:schemeClr val="accent1"/>
            </a:lnRef>
            <a:fillRef idx="3">
              <a:schemeClr val="accent1"/>
            </a:fillRef>
            <a:effectRef idx="2">
              <a:schemeClr val="accent1"/>
            </a:effectRef>
            <a:fontRef idx="minor"/>
          </p:style>
        </p:sp>
        <p:sp>
          <p:nvSpPr>
            <p:cNvPr id="352" name="CustomShape 8"/>
            <p:cNvSpPr/>
            <p:nvPr/>
          </p:nvSpPr>
          <p:spPr>
            <a:xfrm>
              <a:off x="5594040" y="3301200"/>
              <a:ext cx="538200" cy="694080"/>
            </a:xfrm>
            <a:prstGeom prst="ellipse">
              <a:avLst/>
            </a:prstGeom>
            <a:noFill/>
            <a:ln w="28440">
              <a:solidFill>
                <a:srgbClr val="ff0000"/>
              </a:solidFill>
              <a:prstDash val="sysDash"/>
            </a:ln>
          </p:spPr>
          <p:style>
            <a:lnRef idx="1">
              <a:schemeClr val="accent1"/>
            </a:lnRef>
            <a:fillRef idx="3">
              <a:schemeClr val="accent1"/>
            </a:fillRef>
            <a:effectRef idx="2">
              <a:schemeClr val="accent1"/>
            </a:effectRef>
            <a:fontRef idx="minor"/>
          </p:style>
        </p:sp>
        <p:sp>
          <p:nvSpPr>
            <p:cNvPr id="353" name="CustomShape 9"/>
            <p:cNvSpPr/>
            <p:nvPr/>
          </p:nvSpPr>
          <p:spPr>
            <a:xfrm>
              <a:off x="6179760" y="2798640"/>
              <a:ext cx="538200" cy="694080"/>
            </a:xfrm>
            <a:prstGeom prst="ellipse">
              <a:avLst/>
            </a:prstGeom>
            <a:noFill/>
            <a:ln w="28440">
              <a:solidFill>
                <a:srgbClr val="ff0000"/>
              </a:solidFill>
              <a:prstDash val="sysDash"/>
            </a:ln>
          </p:spPr>
          <p:style>
            <a:lnRef idx="1">
              <a:schemeClr val="accent1"/>
            </a:lnRef>
            <a:fillRef idx="3">
              <a:schemeClr val="accent1"/>
            </a:fillRef>
            <a:effectRef idx="2">
              <a:schemeClr val="accent1"/>
            </a:effectRef>
            <a:fontRef idx="minor"/>
          </p:style>
        </p:sp>
      </p:grpSp>
      <p:sp>
        <p:nvSpPr>
          <p:cNvPr id="354" name="CustomShape 10"/>
          <p:cNvSpPr/>
          <p:nvPr/>
        </p:nvSpPr>
        <p:spPr>
          <a:xfrm>
            <a:off x="7568280" y="3625560"/>
            <a:ext cx="1027080" cy="1013400"/>
          </a:xfrm>
          <a:prstGeom prst="ellipse">
            <a:avLst/>
          </a:prstGeom>
          <a:noFill/>
          <a:ln w="28440">
            <a:solidFill>
              <a:srgbClr val="ff0000"/>
            </a:solidFill>
            <a:prstDash val="sysDash"/>
          </a:ln>
        </p:spPr>
        <p:style>
          <a:lnRef idx="1">
            <a:schemeClr val="accent1"/>
          </a:lnRef>
          <a:fillRef idx="3">
            <a:schemeClr val="accent1"/>
          </a:fillRef>
          <a:effectRef idx="2">
            <a:schemeClr val="accent1"/>
          </a:effectRef>
          <a:fontRef idx="minor"/>
        </p:style>
      </p:sp>
      <p:sp>
        <p:nvSpPr>
          <p:cNvPr id="355" name="TextShape 11"/>
          <p:cNvSpPr txBox="1"/>
          <p:nvPr/>
        </p:nvSpPr>
        <p:spPr>
          <a:xfrm>
            <a:off x="8610480" y="6356520"/>
            <a:ext cx="2742840" cy="364680"/>
          </a:xfrm>
          <a:prstGeom prst="rect">
            <a:avLst/>
          </a:prstGeom>
          <a:noFill/>
          <a:ln>
            <a:noFill/>
          </a:ln>
        </p:spPr>
        <p:txBody>
          <a:bodyPr anchor="ctr">
            <a:noAutofit/>
          </a:bodyPr>
          <a:p>
            <a:pPr algn="r">
              <a:lnSpc>
                <a:spcPct val="100000"/>
              </a:lnSpc>
            </a:pPr>
            <a:fld id="{ED173965-455F-4B85-9512-B92820B1D2D3}" type="slidenum">
              <a:rPr b="0" lang="en-US" sz="1200" spc="-1" strike="noStrike">
                <a:solidFill>
                  <a:srgbClr val="8b8b8b"/>
                </a:solidFill>
                <a:latin typeface="Calibri"/>
              </a:rPr>
              <a:t>13</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Probability figure </a:t>
            </a:r>
            <a:endParaRPr b="0" lang="en-US" sz="4400" spc="-1" strike="noStrike">
              <a:solidFill>
                <a:srgbClr val="000000"/>
              </a:solidFill>
              <a:latin typeface="Calibri"/>
            </a:endParaRPr>
          </a:p>
        </p:txBody>
      </p:sp>
      <p:pic>
        <p:nvPicPr>
          <p:cNvPr id="357" name="Content Placeholder 4" descr=""/>
          <p:cNvPicPr/>
          <p:nvPr/>
        </p:nvPicPr>
        <p:blipFill>
          <a:blip r:embed="rId1"/>
          <a:stretch/>
        </p:blipFill>
        <p:spPr>
          <a:xfrm>
            <a:off x="839880" y="1248120"/>
            <a:ext cx="11680920" cy="590940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TextShape 1"/>
          <p:cNvSpPr txBox="1"/>
          <p:nvPr/>
        </p:nvSpPr>
        <p:spPr>
          <a:xfrm>
            <a:off x="1981080" y="0"/>
            <a:ext cx="8229240" cy="1142640"/>
          </a:xfrm>
          <a:prstGeom prst="rect">
            <a:avLst/>
          </a:prstGeom>
          <a:noFill/>
          <a:ln>
            <a:noFill/>
          </a:ln>
        </p:spPr>
        <p:txBody>
          <a:bodyPr anchor="ctr">
            <a:normAutofit/>
          </a:bodyPr>
          <a:p>
            <a:pPr>
              <a:lnSpc>
                <a:spcPct val="90000"/>
              </a:lnSpc>
            </a:pPr>
            <a:r>
              <a:rPr b="1" lang="en-US" sz="3600" spc="-1" strike="noStrike">
                <a:solidFill>
                  <a:srgbClr val="000000"/>
                </a:solidFill>
                <a:latin typeface="Calibri Light"/>
              </a:rPr>
              <a:t>Assignment of LAR HSQC Crosspeaks </a:t>
            </a:r>
            <a:endParaRPr b="0" lang="en-US" sz="3600" spc="-1" strike="noStrike">
              <a:solidFill>
                <a:srgbClr val="000000"/>
              </a:solidFill>
              <a:latin typeface="Calibri"/>
            </a:endParaRPr>
          </a:p>
        </p:txBody>
      </p:sp>
      <p:graphicFrame>
        <p:nvGraphicFramePr>
          <p:cNvPr id="359" name="Table 2"/>
          <p:cNvGraphicFramePr/>
          <p:nvPr/>
        </p:nvGraphicFramePr>
        <p:xfrm>
          <a:off x="1650240" y="1434600"/>
          <a:ext cx="5888880" cy="3788640"/>
        </p:xfrm>
        <a:graphic>
          <a:graphicData uri="http://schemas.openxmlformats.org/drawingml/2006/table">
            <a:tbl>
              <a:tblPr/>
              <a:tblGrid>
                <a:gridCol w="1001880"/>
                <a:gridCol w="1124280"/>
                <a:gridCol w="1029960"/>
                <a:gridCol w="1113840"/>
                <a:gridCol w="1618920"/>
              </a:tblGrid>
              <a:tr h="469800">
                <a:tc>
                  <a:txBody>
                    <a:bodyPr lIns="60480" rIns="60480" tIns="0" bIns="0" anchor="ctr">
                      <a:noAutofit/>
                    </a:bodyPr>
                    <a:p>
                      <a:pPr algn="ctr">
                        <a:lnSpc>
                          <a:spcPct val="100000"/>
                        </a:lnSpc>
                      </a:pPr>
                      <a:r>
                        <a:rPr b="1" lang="en-US" sz="1600" spc="-1" strike="noStrike">
                          <a:solidFill>
                            <a:srgbClr val="000000"/>
                          </a:solidFill>
                          <a:latin typeface="Calibri"/>
                        </a:rPr>
                        <a:t>Crosspeak</a:t>
                      </a:r>
                      <a:endParaRPr b="0" lang="en-US" sz="1600" spc="-1" strike="noStrike">
                        <a:latin typeface="Arial"/>
                      </a:endParaRPr>
                    </a:p>
                  </a:txBody>
                  <a:tcPr marL="60480" marR="60480">
                    <a:lnL w="12240">
                      <a:noFill/>
                    </a:lnL>
                    <a:lnR w="12240">
                      <a:noFill/>
                    </a:lnR>
                    <a:lnT w="12240">
                      <a:solidFill>
                        <a:srgbClr val="000000"/>
                      </a:solidFill>
                    </a:lnT>
                    <a:lnB w="12240">
                      <a:solidFill>
                        <a:srgbClr val="000000"/>
                      </a:solid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600 ns</a:t>
                      </a:r>
                      <a:endParaRPr b="0" lang="en-US" sz="1600" spc="-1" strike="noStrike">
                        <a:latin typeface="Arial"/>
                      </a:endParaRPr>
                    </a:p>
                  </a:txBody>
                  <a:tcPr marL="60480" marR="60480">
                    <a:lnL w="12240">
                      <a:noFill/>
                    </a:lnL>
                    <a:lnR w="12240">
                      <a:noFill/>
                    </a:lnR>
                    <a:lnT w="12240">
                      <a:solidFill>
                        <a:srgbClr val="000000"/>
                      </a:solidFill>
                    </a:lnT>
                    <a:lnB w="12240">
                      <a:solidFill>
                        <a:srgbClr val="000000"/>
                      </a:solid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800 ns</a:t>
                      </a:r>
                      <a:endParaRPr b="0" lang="en-US" sz="1600" spc="-1" strike="noStrike">
                        <a:latin typeface="Arial"/>
                      </a:endParaRPr>
                    </a:p>
                  </a:txBody>
                  <a:tcPr marL="60480" marR="60480">
                    <a:lnL w="12240">
                      <a:noFill/>
                    </a:lnL>
                    <a:lnR w="12240">
                      <a:noFill/>
                    </a:lnR>
                    <a:lnT w="12240">
                      <a:solidFill>
                        <a:srgbClr val="000000"/>
                      </a:solidFill>
                    </a:lnT>
                    <a:lnB w="12240">
                      <a:solidFill>
                        <a:srgbClr val="000000"/>
                      </a:solid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1000 ns</a:t>
                      </a:r>
                      <a:endParaRPr b="0" lang="en-US" sz="1600" spc="-1" strike="noStrike">
                        <a:latin typeface="Arial"/>
                      </a:endParaRPr>
                    </a:p>
                  </a:txBody>
                  <a:tcPr marL="60480" marR="60480">
                    <a:lnL w="12240">
                      <a:noFill/>
                    </a:lnL>
                    <a:lnR w="12240">
                      <a:noFill/>
                    </a:lnR>
                    <a:lnT w="12240">
                      <a:solidFill>
                        <a:srgbClr val="000000"/>
                      </a:solidFill>
                    </a:lnT>
                    <a:lnB w="12240">
                      <a:solidFill>
                        <a:srgbClr val="000000"/>
                      </a:solid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Assignment summary</a:t>
                      </a:r>
                      <a:endParaRPr b="0" lang="en-US" sz="1600" spc="-1" strike="noStrike">
                        <a:latin typeface="Arial"/>
                      </a:endParaRPr>
                    </a:p>
                  </a:txBody>
                  <a:tcPr marL="60480" marR="60480">
                    <a:lnL w="12240">
                      <a:noFill/>
                    </a:lnL>
                    <a:lnR w="12240">
                      <a:noFill/>
                    </a:lnR>
                    <a:lnT w="12240">
                      <a:solidFill>
                        <a:srgbClr val="000000"/>
                      </a:solidFill>
                    </a:lnT>
                    <a:lnB w="12240">
                      <a:solidFill>
                        <a:srgbClr val="000000"/>
                      </a:solidFill>
                    </a:lnB>
                    <a:noFill/>
                  </a:tcPr>
                </a:tc>
              </a:tr>
              <a:tr h="469800">
                <a:tc>
                  <a:txBody>
                    <a:bodyPr lIns="60480" rIns="60480" tIns="0" bIns="0" anchor="ctr">
                      <a:noAutofit/>
                    </a:bodyPr>
                    <a:p>
                      <a:pPr algn="just">
                        <a:lnSpc>
                          <a:spcPct val="100000"/>
                        </a:lnSpc>
                      </a:pPr>
                      <a:r>
                        <a:rPr b="1" lang="en-US" sz="1600" spc="-1" strike="noStrike">
                          <a:solidFill>
                            <a:srgbClr val="000000"/>
                          </a:solidFill>
                          <a:latin typeface="Calibri"/>
                        </a:rPr>
                        <a:t>1</a:t>
                      </a:r>
                      <a:endParaRPr b="0" lang="en-US" sz="1600" spc="-1" strike="noStrike">
                        <a:latin typeface="Arial"/>
                      </a:endParaRPr>
                    </a:p>
                  </a:txBody>
                  <a:tcPr marL="60480" marR="60480">
                    <a:lnL w="12240">
                      <a:noFill/>
                    </a:lnL>
                    <a:lnR w="12240">
                      <a:noFill/>
                    </a:lnR>
                    <a:lnT w="12240">
                      <a:solidFill>
                        <a:srgbClr val="000000"/>
                      </a:solid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K160</a:t>
                      </a:r>
                      <a:endParaRPr b="0" lang="en-US" sz="1600" spc="-1" strike="noStrike">
                        <a:latin typeface="Arial"/>
                      </a:endParaRPr>
                    </a:p>
                  </a:txBody>
                  <a:tcPr marL="60480" marR="60480">
                    <a:lnL w="12240">
                      <a:noFill/>
                    </a:lnL>
                    <a:lnR w="12240">
                      <a:noFill/>
                    </a:lnR>
                    <a:lnT w="12240">
                      <a:solidFill>
                        <a:srgbClr val="000000"/>
                      </a:solid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K160</a:t>
                      </a:r>
                      <a:endParaRPr b="0" lang="en-US" sz="1600" spc="-1" strike="noStrike">
                        <a:latin typeface="Arial"/>
                      </a:endParaRPr>
                    </a:p>
                  </a:txBody>
                  <a:tcPr marL="60480" marR="60480">
                    <a:lnL w="12240">
                      <a:noFill/>
                    </a:lnL>
                    <a:lnR w="12240">
                      <a:noFill/>
                    </a:lnR>
                    <a:lnT w="12240">
                      <a:solidFill>
                        <a:srgbClr val="000000"/>
                      </a:solid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K160,K134</a:t>
                      </a:r>
                      <a:endParaRPr b="0" lang="en-US" sz="1600" spc="-1" strike="noStrike">
                        <a:latin typeface="Arial"/>
                      </a:endParaRPr>
                    </a:p>
                  </a:txBody>
                  <a:tcPr marL="60480" marR="60480">
                    <a:lnL w="12240">
                      <a:noFill/>
                    </a:lnL>
                    <a:lnR w="12240">
                      <a:noFill/>
                    </a:lnR>
                    <a:lnT w="12240">
                      <a:solidFill>
                        <a:srgbClr val="000000"/>
                      </a:solidFill>
                    </a:lnT>
                    <a:lnB w="12240">
                      <a:noFill/>
                    </a:lnB>
                    <a:noFill/>
                  </a:tcPr>
                </a:tc>
                <a:tc>
                  <a:txBody>
                    <a:bodyPr lIns="60480" rIns="60480" tIns="0" bIns="0" anchor="ctr">
                      <a:noAutofit/>
                    </a:bodyPr>
                    <a:p>
                      <a:pPr>
                        <a:lnSpc>
                          <a:spcPct val="100000"/>
                        </a:lnSpc>
                      </a:pPr>
                      <a:r>
                        <a:rPr b="1" lang="en-US" sz="1600" spc="-1" strike="noStrike">
                          <a:solidFill>
                            <a:srgbClr val="000000"/>
                          </a:solidFill>
                          <a:latin typeface="Calibri"/>
                        </a:rPr>
                        <a:t>K134(144)</a:t>
                      </a:r>
                      <a:endParaRPr b="0" lang="en-US" sz="1600" spc="-1" strike="noStrike">
                        <a:latin typeface="Arial"/>
                      </a:endParaRPr>
                    </a:p>
                  </a:txBody>
                  <a:tcPr marL="60480" marR="60480">
                    <a:lnL w="12240">
                      <a:noFill/>
                    </a:lnL>
                    <a:lnR w="12240">
                      <a:noFill/>
                    </a:lnR>
                    <a:lnT w="12240">
                      <a:solidFill>
                        <a:srgbClr val="000000"/>
                      </a:solidFill>
                    </a:lnT>
                    <a:lnB w="12240">
                      <a:noFill/>
                    </a:lnB>
                    <a:noFill/>
                  </a:tcPr>
                </a:tc>
              </a:tr>
              <a:tr h="469800">
                <a:tc>
                  <a:txBody>
                    <a:bodyPr lIns="60480" rIns="60480" tIns="0" bIns="0" anchor="ctr">
                      <a:noAutofit/>
                    </a:bodyPr>
                    <a:p>
                      <a:pPr algn="just">
                        <a:lnSpc>
                          <a:spcPct val="100000"/>
                        </a:lnSpc>
                      </a:pPr>
                      <a:r>
                        <a:rPr b="1" lang="en-US" sz="1600" spc="-1" strike="noStrike">
                          <a:solidFill>
                            <a:srgbClr val="000000"/>
                          </a:solidFill>
                          <a:latin typeface="Calibri"/>
                        </a:rPr>
                        <a:t>2</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K62,K111</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K111</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K111*</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nSpc>
                          <a:spcPct val="100000"/>
                        </a:lnSpc>
                      </a:pPr>
                      <a:r>
                        <a:rPr b="1" lang="en-US" sz="1600" spc="-1" strike="noStrike">
                          <a:solidFill>
                            <a:srgbClr val="000000"/>
                          </a:solidFill>
                          <a:latin typeface="Calibri"/>
                        </a:rPr>
                        <a:t>K111(121)</a:t>
                      </a:r>
                      <a:endParaRPr b="0" lang="en-US" sz="1600" spc="-1" strike="noStrike">
                        <a:latin typeface="Arial"/>
                      </a:endParaRPr>
                    </a:p>
                  </a:txBody>
                  <a:tcPr marL="60480" marR="60480">
                    <a:lnL w="12240">
                      <a:noFill/>
                    </a:lnL>
                    <a:lnR w="12240">
                      <a:noFill/>
                    </a:lnR>
                    <a:lnT w="12240">
                      <a:noFill/>
                    </a:lnT>
                    <a:lnB w="12240">
                      <a:noFill/>
                    </a:lnB>
                    <a:noFill/>
                  </a:tcPr>
                </a:tc>
              </a:tr>
              <a:tr h="469800">
                <a:tc>
                  <a:txBody>
                    <a:bodyPr lIns="60480" rIns="60480" tIns="0" bIns="0" anchor="ctr">
                      <a:noAutofit/>
                    </a:bodyPr>
                    <a:p>
                      <a:pPr algn="just">
                        <a:lnSpc>
                          <a:spcPct val="100000"/>
                        </a:lnSpc>
                      </a:pPr>
                      <a:r>
                        <a:rPr b="1" lang="en-US" sz="1600" spc="-1" strike="noStrike">
                          <a:solidFill>
                            <a:srgbClr val="ff0000"/>
                          </a:solidFill>
                          <a:latin typeface="Calibri"/>
                        </a:rPr>
                        <a:t>3</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K39,K62</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K61,K40</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K40*</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nSpc>
                          <a:spcPct val="100000"/>
                        </a:lnSpc>
                      </a:pPr>
                      <a:r>
                        <a:rPr b="1" lang="en-US" sz="1600" spc="-1" strike="noStrike">
                          <a:solidFill>
                            <a:srgbClr val="ff0000"/>
                          </a:solidFill>
                          <a:latin typeface="Calibri"/>
                        </a:rPr>
                        <a:t>K40(69)</a:t>
                      </a:r>
                      <a:endParaRPr b="0" lang="en-US" sz="1600" spc="-1" strike="noStrike">
                        <a:latin typeface="Arial"/>
                      </a:endParaRPr>
                    </a:p>
                  </a:txBody>
                  <a:tcPr marL="60480" marR="60480">
                    <a:lnL w="12240">
                      <a:noFill/>
                    </a:lnL>
                    <a:lnR w="12240">
                      <a:noFill/>
                    </a:lnR>
                    <a:lnT w="12240">
                      <a:noFill/>
                    </a:lnT>
                    <a:lnB w="12240">
                      <a:noFill/>
                    </a:lnB>
                    <a:noFill/>
                  </a:tcPr>
                </a:tc>
              </a:tr>
              <a:tr h="235080">
                <a:tc>
                  <a:txBody>
                    <a:bodyPr lIns="60480" rIns="60480" tIns="0" bIns="0" anchor="ctr">
                      <a:noAutofit/>
                    </a:bodyPr>
                    <a:p>
                      <a:pPr algn="just">
                        <a:lnSpc>
                          <a:spcPct val="100000"/>
                        </a:lnSpc>
                      </a:pPr>
                      <a:r>
                        <a:rPr b="1" lang="en-US" sz="1600" spc="-1" strike="noStrike">
                          <a:solidFill>
                            <a:srgbClr val="000000"/>
                          </a:solidFill>
                          <a:latin typeface="Calibri"/>
                        </a:rPr>
                        <a:t>4</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K134*</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K134</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K3,K175</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nSpc>
                          <a:spcPct val="100000"/>
                        </a:lnSpc>
                      </a:pPr>
                      <a:r>
                        <a:rPr b="1" lang="en-US" sz="1600" spc="-1" strike="noStrike">
                          <a:solidFill>
                            <a:srgbClr val="000000"/>
                          </a:solidFill>
                          <a:latin typeface="Calibri"/>
                        </a:rPr>
                        <a:t>K3(32)</a:t>
                      </a:r>
                      <a:endParaRPr b="0" lang="en-US" sz="1600" spc="-1" strike="noStrike">
                        <a:latin typeface="Arial"/>
                      </a:endParaRPr>
                    </a:p>
                  </a:txBody>
                  <a:tcPr marL="60480" marR="60480">
                    <a:lnL w="12240">
                      <a:noFill/>
                    </a:lnL>
                    <a:lnR w="12240">
                      <a:noFill/>
                    </a:lnR>
                    <a:lnT w="12240">
                      <a:noFill/>
                    </a:lnT>
                    <a:lnB w="12240">
                      <a:noFill/>
                    </a:lnB>
                    <a:noFill/>
                  </a:tcPr>
                </a:tc>
              </a:tr>
              <a:tr h="235080">
                <a:tc>
                  <a:txBody>
                    <a:bodyPr lIns="60480" rIns="60480" tIns="0" bIns="0" anchor="ctr">
                      <a:noAutofit/>
                    </a:bodyPr>
                    <a:p>
                      <a:pPr algn="just">
                        <a:lnSpc>
                          <a:spcPct val="100000"/>
                        </a:lnSpc>
                      </a:pPr>
                      <a:r>
                        <a:rPr b="1" lang="en-US" sz="1600" spc="-1" strike="noStrike">
                          <a:solidFill>
                            <a:srgbClr val="ff0000"/>
                          </a:solidFill>
                          <a:latin typeface="Calibri"/>
                        </a:rPr>
                        <a:t>5</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K40</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K39</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K39</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nSpc>
                          <a:spcPct val="100000"/>
                        </a:lnSpc>
                      </a:pPr>
                      <a:r>
                        <a:rPr b="1" lang="en-US" sz="1600" spc="-1" strike="noStrike">
                          <a:solidFill>
                            <a:srgbClr val="ff0000"/>
                          </a:solidFill>
                          <a:latin typeface="Calibri"/>
                        </a:rPr>
                        <a:t>K39(68)</a:t>
                      </a:r>
                      <a:endParaRPr b="0" lang="en-US" sz="1600" spc="-1" strike="noStrike">
                        <a:latin typeface="Arial"/>
                      </a:endParaRPr>
                    </a:p>
                  </a:txBody>
                  <a:tcPr marL="60480" marR="60480">
                    <a:lnL w="12240">
                      <a:noFill/>
                    </a:lnL>
                    <a:lnR w="12240">
                      <a:noFill/>
                    </a:lnR>
                    <a:lnT w="12240">
                      <a:noFill/>
                    </a:lnT>
                    <a:lnB w="12240">
                      <a:noFill/>
                    </a:lnB>
                    <a:noFill/>
                  </a:tcPr>
                </a:tc>
              </a:tr>
              <a:tr h="469800">
                <a:tc>
                  <a:txBody>
                    <a:bodyPr lIns="60480" rIns="60480" tIns="0" bIns="0" anchor="ctr">
                      <a:noAutofit/>
                    </a:bodyPr>
                    <a:p>
                      <a:pPr algn="just">
                        <a:lnSpc>
                          <a:spcPct val="100000"/>
                        </a:lnSpc>
                      </a:pPr>
                      <a:r>
                        <a:rPr b="1" lang="en-US" sz="1600" spc="-1" strike="noStrike">
                          <a:solidFill>
                            <a:srgbClr val="000000"/>
                          </a:solidFill>
                          <a:latin typeface="Calibri"/>
                        </a:rPr>
                        <a:t>6</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K175*</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K3</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K175</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nSpc>
                          <a:spcPct val="100000"/>
                        </a:lnSpc>
                      </a:pPr>
                      <a:r>
                        <a:rPr b="1" lang="en-US" sz="1600" spc="-1" strike="noStrike">
                          <a:solidFill>
                            <a:srgbClr val="000000"/>
                          </a:solidFill>
                          <a:latin typeface="Calibri"/>
                        </a:rPr>
                        <a:t>K175(185)</a:t>
                      </a:r>
                      <a:endParaRPr b="0" lang="en-US" sz="1600" spc="-1" strike="noStrike">
                        <a:latin typeface="Arial"/>
                      </a:endParaRPr>
                    </a:p>
                  </a:txBody>
                  <a:tcPr marL="60480" marR="60480">
                    <a:lnL w="12240">
                      <a:noFill/>
                    </a:lnL>
                    <a:lnR w="12240">
                      <a:noFill/>
                    </a:lnR>
                    <a:lnT w="12240">
                      <a:noFill/>
                    </a:lnT>
                    <a:lnB w="12240">
                      <a:noFill/>
                    </a:lnB>
                    <a:noFill/>
                  </a:tcPr>
                </a:tc>
              </a:tr>
              <a:tr h="469800">
                <a:tc>
                  <a:txBody>
                    <a:bodyPr lIns="60480" rIns="60480" tIns="0" bIns="0" anchor="ctr">
                      <a:noAutofit/>
                    </a:bodyPr>
                    <a:p>
                      <a:pPr algn="just">
                        <a:lnSpc>
                          <a:spcPct val="100000"/>
                        </a:lnSpc>
                      </a:pPr>
                      <a:r>
                        <a:rPr b="1" lang="en-US" sz="1600" spc="-1" strike="noStrike">
                          <a:solidFill>
                            <a:srgbClr val="000000"/>
                          </a:solidFill>
                          <a:latin typeface="Calibri"/>
                        </a:rPr>
                        <a:t>7</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K160,K175,K138</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K138</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K160</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nSpc>
                          <a:spcPct val="100000"/>
                        </a:lnSpc>
                      </a:pPr>
                      <a:r>
                        <a:rPr b="1" lang="en-US" sz="1600" spc="-1" strike="noStrike">
                          <a:solidFill>
                            <a:srgbClr val="000000"/>
                          </a:solidFill>
                          <a:latin typeface="Calibri"/>
                        </a:rPr>
                        <a:t>K160(170)</a:t>
                      </a:r>
                      <a:endParaRPr b="0" lang="en-US" sz="1600" spc="-1" strike="noStrike">
                        <a:latin typeface="Arial"/>
                      </a:endParaRPr>
                    </a:p>
                  </a:txBody>
                  <a:tcPr marL="60480" marR="60480">
                    <a:lnL w="12240">
                      <a:noFill/>
                    </a:lnL>
                    <a:lnR w="12240">
                      <a:noFill/>
                    </a:lnR>
                    <a:lnT w="12240">
                      <a:noFill/>
                    </a:lnT>
                    <a:lnB w="12240">
                      <a:noFill/>
                    </a:lnB>
                    <a:noFill/>
                  </a:tcPr>
                </a:tc>
              </a:tr>
              <a:tr h="235080">
                <a:tc>
                  <a:txBody>
                    <a:bodyPr lIns="60480" rIns="60480" tIns="0" bIns="0" anchor="ctr">
                      <a:noAutofit/>
                    </a:bodyPr>
                    <a:p>
                      <a:pPr algn="just">
                        <a:lnSpc>
                          <a:spcPct val="100000"/>
                        </a:lnSpc>
                      </a:pPr>
                      <a:r>
                        <a:rPr b="1" lang="en-US" sz="1600" spc="-1" strike="noStrike">
                          <a:solidFill>
                            <a:srgbClr val="000000"/>
                          </a:solidFill>
                          <a:latin typeface="Calibri"/>
                        </a:rPr>
                        <a:t>8</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K32</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K32*</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K32*</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nSpc>
                          <a:spcPct val="100000"/>
                        </a:lnSpc>
                      </a:pPr>
                      <a:r>
                        <a:rPr b="1" lang="en-US" sz="1600" spc="-1" strike="noStrike">
                          <a:solidFill>
                            <a:srgbClr val="000000"/>
                          </a:solidFill>
                          <a:latin typeface="Calibri"/>
                        </a:rPr>
                        <a:t>K32(61)</a:t>
                      </a:r>
                      <a:endParaRPr b="0" lang="en-US" sz="1600" spc="-1" strike="noStrike">
                        <a:latin typeface="Arial"/>
                      </a:endParaRPr>
                    </a:p>
                  </a:txBody>
                  <a:tcPr marL="60480" marR="60480">
                    <a:lnL w="12240">
                      <a:noFill/>
                    </a:lnL>
                    <a:lnR w="12240">
                      <a:noFill/>
                    </a:lnR>
                    <a:lnT w="12240">
                      <a:noFill/>
                    </a:lnT>
                    <a:lnB w="12240">
                      <a:noFill/>
                    </a:lnB>
                    <a:noFill/>
                  </a:tcPr>
                </a:tc>
              </a:tr>
              <a:tr h="469800">
                <a:tc>
                  <a:txBody>
                    <a:bodyPr lIns="60480" rIns="60480" tIns="0" bIns="0" anchor="ctr">
                      <a:noAutofit/>
                    </a:bodyPr>
                    <a:p>
                      <a:pPr algn="just">
                        <a:lnSpc>
                          <a:spcPct val="100000"/>
                        </a:lnSpc>
                      </a:pPr>
                      <a:r>
                        <a:rPr b="1" lang="en-US" sz="1600" spc="-1" strike="noStrike">
                          <a:solidFill>
                            <a:srgbClr val="000000"/>
                          </a:solidFill>
                          <a:latin typeface="Calibri"/>
                        </a:rPr>
                        <a:t>9</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K194*</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K194</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K194,K3</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nSpc>
                          <a:spcPct val="100000"/>
                        </a:lnSpc>
                      </a:pPr>
                      <a:r>
                        <a:rPr b="1" lang="en-US" sz="1600" spc="-1" strike="noStrike">
                          <a:solidFill>
                            <a:srgbClr val="000000"/>
                          </a:solidFill>
                          <a:latin typeface="Calibri"/>
                        </a:rPr>
                        <a:t>K194(204)</a:t>
                      </a:r>
                      <a:endParaRPr b="0" lang="en-US" sz="1600" spc="-1" strike="noStrike">
                        <a:latin typeface="Arial"/>
                      </a:endParaRPr>
                    </a:p>
                  </a:txBody>
                  <a:tcPr marL="60480" marR="60480">
                    <a:lnL w="12240">
                      <a:noFill/>
                    </a:lnL>
                    <a:lnR w="12240">
                      <a:noFill/>
                    </a:lnR>
                    <a:lnT w="12240">
                      <a:noFill/>
                    </a:lnT>
                    <a:lnB w="12240">
                      <a:noFill/>
                    </a:lnB>
                    <a:noFill/>
                  </a:tcPr>
                </a:tc>
              </a:tr>
              <a:tr h="469800">
                <a:tc>
                  <a:txBody>
                    <a:bodyPr lIns="60480" rIns="60480" tIns="0" bIns="0" anchor="ctr">
                      <a:noAutofit/>
                    </a:bodyPr>
                    <a:p>
                      <a:pPr algn="just">
                        <a:lnSpc>
                          <a:spcPct val="100000"/>
                        </a:lnSpc>
                      </a:pPr>
                      <a:r>
                        <a:rPr b="1" lang="en-US" sz="1600" spc="-1" strike="noStrike">
                          <a:solidFill>
                            <a:srgbClr val="ff0000"/>
                          </a:solidFill>
                          <a:latin typeface="Calibri"/>
                        </a:rPr>
                        <a:t>10</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K111,K39</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K40,K62</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K62,K40</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nSpc>
                          <a:spcPct val="100000"/>
                        </a:lnSpc>
                      </a:pPr>
                      <a:r>
                        <a:rPr b="1" lang="en-US" sz="1600" spc="-1" strike="noStrike">
                          <a:solidFill>
                            <a:srgbClr val="ff0000"/>
                          </a:solidFill>
                          <a:latin typeface="Calibri"/>
                        </a:rPr>
                        <a:t>K62(72)</a:t>
                      </a:r>
                      <a:endParaRPr b="0" lang="en-US" sz="1600" spc="-1" strike="noStrike">
                        <a:latin typeface="Arial"/>
                      </a:endParaRPr>
                    </a:p>
                  </a:txBody>
                  <a:tcPr marL="60480" marR="60480">
                    <a:lnL w="12240">
                      <a:noFill/>
                    </a:lnL>
                    <a:lnR w="12240">
                      <a:noFill/>
                    </a:lnR>
                    <a:lnT w="12240">
                      <a:noFill/>
                    </a:lnT>
                    <a:lnB w="12240">
                      <a:noFill/>
                    </a:lnB>
                    <a:noFill/>
                  </a:tcPr>
                </a:tc>
              </a:tr>
              <a:tr h="235080">
                <a:tc>
                  <a:txBody>
                    <a:bodyPr lIns="60480" rIns="60480" tIns="0" bIns="0" anchor="ctr">
                      <a:noAutofit/>
                    </a:bodyPr>
                    <a:p>
                      <a:pPr algn="just">
                        <a:lnSpc>
                          <a:spcPct val="100000"/>
                        </a:lnSpc>
                      </a:pPr>
                      <a:r>
                        <a:rPr b="1" lang="en-US" sz="1600" spc="-1" strike="noStrike">
                          <a:solidFill>
                            <a:srgbClr val="ff0000"/>
                          </a:solidFill>
                          <a:latin typeface="Calibri"/>
                        </a:rPr>
                        <a:t>11</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K61*</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K62</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ff0000"/>
                          </a:solidFill>
                          <a:latin typeface="Calibri"/>
                        </a:rPr>
                        <a:t>K61*</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nSpc>
                          <a:spcPct val="100000"/>
                        </a:lnSpc>
                      </a:pPr>
                      <a:r>
                        <a:rPr b="1" lang="en-US" sz="1600" spc="-1" strike="noStrike">
                          <a:solidFill>
                            <a:srgbClr val="ff0000"/>
                          </a:solidFill>
                          <a:latin typeface="Calibri"/>
                        </a:rPr>
                        <a:t>K61(71)</a:t>
                      </a:r>
                      <a:endParaRPr b="0" lang="en-US" sz="1600" spc="-1" strike="noStrike">
                        <a:latin typeface="Arial"/>
                      </a:endParaRPr>
                    </a:p>
                  </a:txBody>
                  <a:tcPr marL="60480" marR="60480">
                    <a:lnL w="12240">
                      <a:noFill/>
                    </a:lnL>
                    <a:lnR w="12240">
                      <a:noFill/>
                    </a:lnR>
                    <a:lnT w="12240">
                      <a:noFill/>
                    </a:lnT>
                    <a:lnB w="12240">
                      <a:noFill/>
                    </a:lnB>
                    <a:noFill/>
                  </a:tcPr>
                </a:tc>
              </a:tr>
              <a:tr h="469800">
                <a:tc>
                  <a:txBody>
                    <a:bodyPr lIns="60480" rIns="60480" tIns="0" bIns="0" anchor="ctr">
                      <a:noAutofit/>
                    </a:bodyPr>
                    <a:p>
                      <a:pPr algn="just">
                        <a:lnSpc>
                          <a:spcPct val="100000"/>
                        </a:lnSpc>
                      </a:pPr>
                      <a:r>
                        <a:rPr b="1" lang="en-US" sz="1600" spc="-1" strike="noStrike">
                          <a:solidFill>
                            <a:srgbClr val="000000"/>
                          </a:solidFill>
                          <a:latin typeface="Calibri"/>
                        </a:rPr>
                        <a:t>12</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K3,K160</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K8,K138</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K8*</a:t>
                      </a:r>
                      <a:endParaRPr b="0" lang="en-US" sz="1600" spc="-1" strike="noStrike">
                        <a:latin typeface="Arial"/>
                      </a:endParaRPr>
                    </a:p>
                  </a:txBody>
                  <a:tcPr marL="60480" marR="60480">
                    <a:lnL w="12240">
                      <a:noFill/>
                    </a:lnL>
                    <a:lnR w="12240">
                      <a:noFill/>
                    </a:lnR>
                    <a:lnT w="12240">
                      <a:noFill/>
                    </a:lnT>
                    <a:lnB w="12240">
                      <a:noFill/>
                    </a:lnB>
                    <a:noFill/>
                  </a:tcPr>
                </a:tc>
                <a:tc>
                  <a:txBody>
                    <a:bodyPr lIns="60480" rIns="60480" tIns="0" bIns="0" anchor="ctr">
                      <a:noAutofit/>
                    </a:bodyPr>
                    <a:p>
                      <a:pPr>
                        <a:lnSpc>
                          <a:spcPct val="100000"/>
                        </a:lnSpc>
                      </a:pPr>
                      <a:r>
                        <a:rPr b="1" lang="en-US" sz="1600" spc="-1" strike="noStrike">
                          <a:solidFill>
                            <a:srgbClr val="000000"/>
                          </a:solidFill>
                          <a:latin typeface="Calibri"/>
                        </a:rPr>
                        <a:t>K8(37)</a:t>
                      </a:r>
                      <a:endParaRPr b="0" lang="en-US" sz="1600" spc="-1" strike="noStrike">
                        <a:latin typeface="Arial"/>
                      </a:endParaRPr>
                    </a:p>
                  </a:txBody>
                  <a:tcPr marL="60480" marR="60480">
                    <a:lnL w="12240">
                      <a:noFill/>
                    </a:lnL>
                    <a:lnR w="12240">
                      <a:noFill/>
                    </a:lnR>
                    <a:lnT w="12240">
                      <a:noFill/>
                    </a:lnT>
                    <a:lnB w="12240">
                      <a:noFill/>
                    </a:lnB>
                    <a:noFill/>
                  </a:tcPr>
                </a:tc>
              </a:tr>
              <a:tr h="469800">
                <a:tc>
                  <a:txBody>
                    <a:bodyPr lIns="60480" rIns="60480" tIns="0" bIns="0" anchor="ctr">
                      <a:noAutofit/>
                    </a:bodyPr>
                    <a:p>
                      <a:pPr algn="just">
                        <a:lnSpc>
                          <a:spcPct val="100000"/>
                        </a:lnSpc>
                      </a:pPr>
                      <a:r>
                        <a:rPr b="1" lang="en-US" sz="1600" spc="-1" strike="noStrike">
                          <a:solidFill>
                            <a:srgbClr val="000000"/>
                          </a:solidFill>
                          <a:latin typeface="Calibri"/>
                        </a:rPr>
                        <a:t>13</a:t>
                      </a:r>
                      <a:endParaRPr b="0" lang="en-US" sz="1600" spc="-1" strike="noStrike">
                        <a:latin typeface="Arial"/>
                      </a:endParaRPr>
                    </a:p>
                  </a:txBody>
                  <a:tcPr marL="60480" marR="60480">
                    <a:lnL w="12240">
                      <a:noFill/>
                    </a:lnL>
                    <a:lnR w="12240">
                      <a:noFill/>
                    </a:lnR>
                    <a:lnT w="12240">
                      <a:noFill/>
                    </a:lnT>
                    <a:lnB w="12240">
                      <a:solidFill>
                        <a:srgbClr val="000000"/>
                      </a:solid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K8*</a:t>
                      </a:r>
                      <a:endParaRPr b="0" lang="en-US" sz="1600" spc="-1" strike="noStrike">
                        <a:latin typeface="Arial"/>
                      </a:endParaRPr>
                    </a:p>
                  </a:txBody>
                  <a:tcPr marL="60480" marR="60480">
                    <a:lnL w="12240">
                      <a:noFill/>
                    </a:lnL>
                    <a:lnR w="12240">
                      <a:noFill/>
                    </a:lnR>
                    <a:lnT w="12240">
                      <a:noFill/>
                    </a:lnT>
                    <a:lnB w="12240">
                      <a:solidFill>
                        <a:srgbClr val="000000"/>
                      </a:solid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K8*</a:t>
                      </a:r>
                      <a:endParaRPr b="0" lang="en-US" sz="1600" spc="-1" strike="noStrike">
                        <a:latin typeface="Arial"/>
                      </a:endParaRPr>
                    </a:p>
                  </a:txBody>
                  <a:tcPr marL="60480" marR="60480">
                    <a:lnL w="12240">
                      <a:noFill/>
                    </a:lnL>
                    <a:lnR w="12240">
                      <a:noFill/>
                    </a:lnR>
                    <a:lnT w="12240">
                      <a:noFill/>
                    </a:lnT>
                    <a:lnB w="12240">
                      <a:solidFill>
                        <a:srgbClr val="000000"/>
                      </a:solidFill>
                    </a:lnB>
                    <a:noFill/>
                  </a:tcPr>
                </a:tc>
                <a:tc>
                  <a:txBody>
                    <a:bodyPr lIns="60480" rIns="60480" tIns="0" bIns="0" anchor="ctr">
                      <a:noAutofit/>
                    </a:bodyPr>
                    <a:p>
                      <a:pPr algn="ctr">
                        <a:lnSpc>
                          <a:spcPct val="100000"/>
                        </a:lnSpc>
                      </a:pPr>
                      <a:r>
                        <a:rPr b="1" lang="en-US" sz="1600" spc="-1" strike="noStrike">
                          <a:solidFill>
                            <a:srgbClr val="000000"/>
                          </a:solidFill>
                          <a:latin typeface="Calibri"/>
                        </a:rPr>
                        <a:t>K138*</a:t>
                      </a:r>
                      <a:endParaRPr b="0" lang="en-US" sz="1600" spc="-1" strike="noStrike">
                        <a:latin typeface="Arial"/>
                      </a:endParaRPr>
                    </a:p>
                  </a:txBody>
                  <a:tcPr marL="60480" marR="60480">
                    <a:lnL w="12240">
                      <a:noFill/>
                    </a:lnL>
                    <a:lnR w="12240">
                      <a:noFill/>
                    </a:lnR>
                    <a:lnT w="12240">
                      <a:noFill/>
                    </a:lnT>
                    <a:lnB w="12240">
                      <a:solidFill>
                        <a:srgbClr val="000000"/>
                      </a:solidFill>
                    </a:lnB>
                    <a:noFill/>
                  </a:tcPr>
                </a:tc>
                <a:tc>
                  <a:txBody>
                    <a:bodyPr lIns="60480" rIns="60480" tIns="0" bIns="0" anchor="ctr">
                      <a:noAutofit/>
                    </a:bodyPr>
                    <a:p>
                      <a:pPr>
                        <a:lnSpc>
                          <a:spcPct val="100000"/>
                        </a:lnSpc>
                      </a:pPr>
                      <a:r>
                        <a:rPr b="1" lang="en-US" sz="1600" spc="-1" strike="noStrike">
                          <a:solidFill>
                            <a:srgbClr val="000000"/>
                          </a:solidFill>
                          <a:latin typeface="Calibri"/>
                        </a:rPr>
                        <a:t>K138(148)</a:t>
                      </a:r>
                      <a:endParaRPr b="0" lang="en-US" sz="1600" spc="-1" strike="noStrike">
                        <a:latin typeface="Arial"/>
                      </a:endParaRPr>
                    </a:p>
                  </a:txBody>
                  <a:tcPr marL="60480" marR="60480">
                    <a:lnL w="12240">
                      <a:noFill/>
                    </a:lnL>
                    <a:lnR w="12240">
                      <a:noFill/>
                    </a:lnR>
                    <a:lnT w="12240">
                      <a:noFill/>
                    </a:lnT>
                    <a:lnB w="12240">
                      <a:solidFill>
                        <a:srgbClr val="000000"/>
                      </a:solidFill>
                    </a:lnB>
                    <a:noFill/>
                  </a:tcPr>
                </a:tc>
              </a:tr>
            </a:tbl>
          </a:graphicData>
        </a:graphic>
      </p:graphicFrame>
      <p:sp>
        <p:nvSpPr>
          <p:cNvPr id="360" name="CustomShape 3"/>
          <p:cNvSpPr/>
          <p:nvPr/>
        </p:nvSpPr>
        <p:spPr>
          <a:xfrm>
            <a:off x="1650240" y="5717520"/>
            <a:ext cx="6014880" cy="820440"/>
          </a:xfrm>
          <a:prstGeom prst="rect">
            <a:avLst/>
          </a:prstGeom>
          <a:noFill/>
          <a:ln>
            <a:noFill/>
          </a:ln>
        </p:spPr>
        <p:style>
          <a:lnRef idx="0"/>
          <a:fillRef idx="0"/>
          <a:effectRef idx="0"/>
          <a:fontRef idx="minor"/>
        </p:style>
        <p:txBody>
          <a:bodyPr lIns="0" rIns="90000" tIns="45000" bIns="45000">
            <a:spAutoFit/>
          </a:bodyPr>
          <a:p>
            <a:pPr algn="just">
              <a:lnSpc>
                <a:spcPct val="100000"/>
              </a:lnSpc>
            </a:pPr>
            <a:r>
              <a:rPr b="0" lang="en-US" sz="1600" spc="-1" strike="noStrike">
                <a:solidFill>
                  <a:srgbClr val="000000"/>
                </a:solidFill>
                <a:latin typeface="Calibri"/>
                <a:ea typeface="AR PL UMing HK"/>
              </a:rPr>
              <a:t>*Assignment frequency is higher than half of the total assignments. The residue number corresponding to the crystal structure number is listed in parentheses.</a:t>
            </a:r>
            <a:endParaRPr b="0" lang="en-US" sz="1600" spc="-1" strike="noStrike">
              <a:latin typeface="Arial"/>
            </a:endParaRPr>
          </a:p>
        </p:txBody>
      </p:sp>
      <p:pic>
        <p:nvPicPr>
          <p:cNvPr id="361" name="Picture 6" descr=""/>
          <p:cNvPicPr/>
          <p:nvPr/>
        </p:nvPicPr>
        <p:blipFill>
          <a:blip r:embed="rId1"/>
          <a:srcRect l="26693" t="12654" r="25244" b="8238"/>
          <a:stretch/>
        </p:blipFill>
        <p:spPr>
          <a:xfrm>
            <a:off x="7500600" y="1776240"/>
            <a:ext cx="2973600" cy="2875680"/>
          </a:xfrm>
          <a:prstGeom prst="rect">
            <a:avLst/>
          </a:prstGeom>
          <a:ln>
            <a:noFill/>
          </a:ln>
        </p:spPr>
      </p:pic>
      <p:sp>
        <p:nvSpPr>
          <p:cNvPr id="362" name="CustomShape 4"/>
          <p:cNvSpPr/>
          <p:nvPr/>
        </p:nvSpPr>
        <p:spPr>
          <a:xfrm>
            <a:off x="1985040" y="1029960"/>
            <a:ext cx="5029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Times New Roman"/>
              </a:rPr>
              <a:t>Assignments summary of </a:t>
            </a:r>
            <a:r>
              <a:rPr b="0" lang="en-US" sz="1800" spc="-1" strike="noStrike" baseline="30000">
                <a:solidFill>
                  <a:srgbClr val="000000"/>
                </a:solidFill>
                <a:latin typeface="Calibri"/>
                <a:ea typeface="Times New Roman"/>
              </a:rPr>
              <a:t>15</a:t>
            </a:r>
            <a:r>
              <a:rPr b="0" lang="en-US" sz="1800" spc="-1" strike="noStrike">
                <a:solidFill>
                  <a:srgbClr val="000000"/>
                </a:solidFill>
                <a:latin typeface="Calibri"/>
                <a:ea typeface="Times New Roman"/>
              </a:rPr>
              <a:t>N-Lys LAR-loop</a:t>
            </a:r>
            <a:endParaRPr b="0" lang="en-US" sz="1800" spc="-1" strike="noStrike">
              <a:latin typeface="Arial"/>
            </a:endParaRPr>
          </a:p>
        </p:txBody>
      </p:sp>
      <p:grpSp>
        <p:nvGrpSpPr>
          <p:cNvPr id="363" name="Group 5"/>
          <p:cNvGrpSpPr/>
          <p:nvPr/>
        </p:nvGrpSpPr>
        <p:grpSpPr>
          <a:xfrm>
            <a:off x="7474320" y="2851560"/>
            <a:ext cx="3198600" cy="2296080"/>
            <a:chOff x="7474320" y="2851560"/>
            <a:chExt cx="3198600" cy="2296080"/>
          </a:xfrm>
        </p:grpSpPr>
        <p:sp>
          <p:nvSpPr>
            <p:cNvPr id="364" name="CustomShape 6"/>
            <p:cNvSpPr/>
            <p:nvPr/>
          </p:nvSpPr>
          <p:spPr>
            <a:xfrm>
              <a:off x="7474320" y="4508640"/>
              <a:ext cx="319860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Protein binding sites: </a:t>
              </a:r>
              <a:endParaRPr b="0" lang="en-US" sz="1800" spc="-1" strike="noStrike">
                <a:latin typeface="Arial"/>
              </a:endParaRPr>
            </a:p>
            <a:p>
              <a:pPr>
                <a:lnSpc>
                  <a:spcPct val="100000"/>
                </a:lnSpc>
              </a:pPr>
              <a:r>
                <a:rPr b="1" lang="en-US" sz="1800" spc="-1" strike="noStrike">
                  <a:solidFill>
                    <a:srgbClr val="000000"/>
                  </a:solidFill>
                  <a:latin typeface="Calibri"/>
                </a:rPr>
                <a:t>K68, K69, K71 and K72</a:t>
              </a:r>
              <a:r>
                <a:rPr b="0" lang="en-US" sz="1800" spc="-1" strike="noStrike">
                  <a:solidFill>
                    <a:srgbClr val="000000"/>
                  </a:solidFill>
                  <a:latin typeface="Calibri"/>
                </a:rPr>
                <a:t>.</a:t>
              </a:r>
              <a:endParaRPr b="0" lang="en-US" sz="1800" spc="-1" strike="noStrike">
                <a:latin typeface="Arial"/>
              </a:endParaRPr>
            </a:p>
          </p:txBody>
        </p:sp>
        <p:grpSp>
          <p:nvGrpSpPr>
            <p:cNvPr id="365" name="Group 7"/>
            <p:cNvGrpSpPr/>
            <p:nvPr/>
          </p:nvGrpSpPr>
          <p:grpSpPr>
            <a:xfrm>
              <a:off x="7500600" y="2851560"/>
              <a:ext cx="799560" cy="1699200"/>
              <a:chOff x="7500600" y="2851560"/>
              <a:chExt cx="799560" cy="1699200"/>
            </a:xfrm>
          </p:grpSpPr>
          <p:sp>
            <p:nvSpPr>
              <p:cNvPr id="366" name="CustomShape 8"/>
              <p:cNvSpPr/>
              <p:nvPr/>
            </p:nvSpPr>
            <p:spPr>
              <a:xfrm>
                <a:off x="7500600" y="2851560"/>
                <a:ext cx="693000" cy="1124280"/>
              </a:xfrm>
              <a:prstGeom prst="ellipse">
                <a:avLst/>
              </a:prstGeom>
              <a:noFill/>
              <a:ln w="28440">
                <a:solidFill>
                  <a:schemeClr val="tx1"/>
                </a:solidFill>
                <a:prstDash val="dash"/>
              </a:ln>
            </p:spPr>
            <p:style>
              <a:lnRef idx="1">
                <a:schemeClr val="accent1"/>
              </a:lnRef>
              <a:fillRef idx="3">
                <a:schemeClr val="accent1"/>
              </a:fillRef>
              <a:effectRef idx="2">
                <a:schemeClr val="accent1"/>
              </a:effectRef>
              <a:fontRef idx="minor"/>
            </p:style>
          </p:sp>
          <p:sp>
            <p:nvSpPr>
              <p:cNvPr id="367" name="CustomShape 9"/>
              <p:cNvSpPr/>
              <p:nvPr/>
            </p:nvSpPr>
            <p:spPr>
              <a:xfrm rot="9803400">
                <a:off x="7965360" y="3991680"/>
                <a:ext cx="264240" cy="532080"/>
              </a:xfrm>
              <a:prstGeom prst="downArrow">
                <a:avLst>
                  <a:gd name="adj1" fmla="val 50000"/>
                  <a:gd name="adj2" fmla="val 50000"/>
                </a:avLst>
              </a:prstGeom>
              <a:gradFill rotWithShape="0">
                <a:gsLst>
                  <a:gs pos="0">
                    <a:srgbClr val="000000"/>
                  </a:gs>
                  <a:gs pos="100000">
                    <a:srgbClr val="4b4b4b"/>
                  </a:gs>
                </a:gsLst>
                <a:lin ang="6396000"/>
              </a:gradFill>
              <a:ln/>
            </p:spPr>
            <p:style>
              <a:lnRef idx="1">
                <a:schemeClr val="dk1"/>
              </a:lnRef>
              <a:fillRef idx="3">
                <a:schemeClr val="dk1"/>
              </a:fillRef>
              <a:effectRef idx="2">
                <a:schemeClr val="dk1"/>
              </a:effectRef>
              <a:fontRef idx="minor"/>
            </p:style>
          </p:sp>
        </p:grpSp>
      </p:grpSp>
      <p:sp>
        <p:nvSpPr>
          <p:cNvPr id="368" name="TextShape 10"/>
          <p:cNvSpPr txBox="1"/>
          <p:nvPr/>
        </p:nvSpPr>
        <p:spPr>
          <a:xfrm>
            <a:off x="8610480" y="6356520"/>
            <a:ext cx="2742840" cy="364680"/>
          </a:xfrm>
          <a:prstGeom prst="rect">
            <a:avLst/>
          </a:prstGeom>
          <a:noFill/>
          <a:ln>
            <a:noFill/>
          </a:ln>
        </p:spPr>
        <p:txBody>
          <a:bodyPr anchor="ctr">
            <a:noAutofit/>
          </a:bodyPr>
          <a:p>
            <a:pPr algn="r">
              <a:lnSpc>
                <a:spcPct val="100000"/>
              </a:lnSpc>
            </a:pPr>
            <a:fld id="{8E3F2CD5-A36A-4949-BB20-181339E35151}" type="slidenum">
              <a:rPr b="0" lang="en-US" sz="1200" spc="-1" strike="noStrike">
                <a:solidFill>
                  <a:srgbClr val="8b8b8b"/>
                </a:solidFill>
                <a:latin typeface="Calibri"/>
              </a:rPr>
              <a:t>15</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69" name="Group 1"/>
          <p:cNvGrpSpPr/>
          <p:nvPr/>
        </p:nvGrpSpPr>
        <p:grpSpPr>
          <a:xfrm>
            <a:off x="2588040" y="2046600"/>
            <a:ext cx="7067160" cy="4174560"/>
            <a:chOff x="2588040" y="2046600"/>
            <a:chExt cx="7067160" cy="4174560"/>
          </a:xfrm>
        </p:grpSpPr>
        <p:pic>
          <p:nvPicPr>
            <p:cNvPr id="370" name="Picture 4" descr=""/>
            <p:cNvPicPr/>
            <p:nvPr/>
          </p:nvPicPr>
          <p:blipFill>
            <a:blip r:embed="rId1"/>
            <a:stretch/>
          </p:blipFill>
          <p:spPr>
            <a:xfrm>
              <a:off x="2588040" y="2046600"/>
              <a:ext cx="7067160" cy="4174560"/>
            </a:xfrm>
            <a:prstGeom prst="rect">
              <a:avLst/>
            </a:prstGeom>
            <a:ln>
              <a:noFill/>
            </a:ln>
          </p:spPr>
        </p:pic>
        <p:sp>
          <p:nvSpPr>
            <p:cNvPr id="371" name="CustomShape 2"/>
            <p:cNvSpPr/>
            <p:nvPr/>
          </p:nvSpPr>
          <p:spPr>
            <a:xfrm flipV="1">
              <a:off x="5478480" y="3002760"/>
              <a:ext cx="347760" cy="703440"/>
            </a:xfrm>
            <a:custGeom>
              <a:avLst/>
              <a:gdLst/>
              <a:ahLst/>
              <a:rect l="l" t="t" r="r" b="b"/>
              <a:pathLst>
                <a:path w="21600" h="21600">
                  <a:moveTo>
                    <a:pt x="0" y="0"/>
                  </a:moveTo>
                  <a:lnTo>
                    <a:pt x="21600" y="21600"/>
                  </a:lnTo>
                </a:path>
              </a:pathLst>
            </a:custGeom>
            <a:noFill/>
            <a:ln>
              <a:solidFill>
                <a:srgbClr val="ff0000"/>
              </a:solidFill>
              <a:tailEnd len="med" type="triangle" w="med"/>
            </a:ln>
          </p:spPr>
          <p:style>
            <a:lnRef idx="2">
              <a:schemeClr val="accent1"/>
            </a:lnRef>
            <a:fillRef idx="0">
              <a:schemeClr val="accent1"/>
            </a:fillRef>
            <a:effectRef idx="1">
              <a:schemeClr val="accent1"/>
            </a:effectRef>
            <a:fontRef idx="minor"/>
          </p:style>
        </p:sp>
        <p:sp>
          <p:nvSpPr>
            <p:cNvPr id="372" name="CustomShape 3"/>
            <p:cNvSpPr/>
            <p:nvPr/>
          </p:nvSpPr>
          <p:spPr>
            <a:xfrm flipV="1">
              <a:off x="5304240" y="4443120"/>
              <a:ext cx="347760" cy="270720"/>
            </a:xfrm>
            <a:custGeom>
              <a:avLst/>
              <a:gdLst/>
              <a:ahLst/>
              <a:rect l="l" t="t" r="r" b="b"/>
              <a:pathLst>
                <a:path w="21600" h="21600">
                  <a:moveTo>
                    <a:pt x="0" y="0"/>
                  </a:moveTo>
                  <a:lnTo>
                    <a:pt x="21600" y="21600"/>
                  </a:lnTo>
                </a:path>
              </a:pathLst>
            </a:custGeom>
            <a:noFill/>
            <a:ln>
              <a:solidFill>
                <a:srgbClr val="ff0000"/>
              </a:solidFill>
              <a:tailEnd len="med" type="triangle" w="med"/>
            </a:ln>
          </p:spPr>
          <p:style>
            <a:lnRef idx="2">
              <a:schemeClr val="accent1"/>
            </a:lnRef>
            <a:fillRef idx="0">
              <a:schemeClr val="accent1"/>
            </a:fillRef>
            <a:effectRef idx="1">
              <a:schemeClr val="accent1"/>
            </a:effectRef>
            <a:fontRef idx="minor"/>
          </p:style>
        </p:sp>
        <p:sp>
          <p:nvSpPr>
            <p:cNvPr id="373" name="CustomShape 4"/>
            <p:cNvSpPr/>
            <p:nvPr/>
          </p:nvSpPr>
          <p:spPr>
            <a:xfrm flipV="1">
              <a:off x="8389080" y="2757960"/>
              <a:ext cx="442440" cy="10800"/>
            </a:xfrm>
            <a:custGeom>
              <a:avLst/>
              <a:gdLst/>
              <a:ahLst/>
              <a:rect l="l" t="t" r="r" b="b"/>
              <a:pathLst>
                <a:path w="21600" h="21600">
                  <a:moveTo>
                    <a:pt x="0" y="0"/>
                  </a:moveTo>
                  <a:lnTo>
                    <a:pt x="21600" y="21600"/>
                  </a:lnTo>
                </a:path>
              </a:pathLst>
            </a:custGeom>
            <a:noFill/>
            <a:ln>
              <a:solidFill>
                <a:srgbClr val="ff0000"/>
              </a:solidFill>
              <a:tailEnd len="med" type="triangle" w="med"/>
            </a:ln>
          </p:spPr>
          <p:style>
            <a:lnRef idx="2">
              <a:schemeClr val="accent1"/>
            </a:lnRef>
            <a:fillRef idx="0">
              <a:schemeClr val="accent1"/>
            </a:fillRef>
            <a:effectRef idx="1">
              <a:schemeClr val="accent1"/>
            </a:effectRef>
            <a:fontRef idx="minor"/>
          </p:style>
        </p:sp>
        <p:sp>
          <p:nvSpPr>
            <p:cNvPr id="374" name="CustomShape 5"/>
            <p:cNvSpPr/>
            <p:nvPr/>
          </p:nvSpPr>
          <p:spPr>
            <a:xfrm flipV="1">
              <a:off x="6611400" y="3033360"/>
              <a:ext cx="290520" cy="351720"/>
            </a:xfrm>
            <a:custGeom>
              <a:avLst/>
              <a:gdLst/>
              <a:ahLst/>
              <a:rect l="l" t="t" r="r" b="b"/>
              <a:pathLst>
                <a:path w="21600" h="21600">
                  <a:moveTo>
                    <a:pt x="0" y="0"/>
                  </a:moveTo>
                  <a:lnTo>
                    <a:pt x="21600" y="21600"/>
                  </a:lnTo>
                </a:path>
              </a:pathLst>
            </a:custGeom>
            <a:noFill/>
            <a:ln>
              <a:solidFill>
                <a:srgbClr val="ff0000"/>
              </a:solidFill>
              <a:tailEnd len="med" type="triangle" w="med"/>
            </a:ln>
          </p:spPr>
          <p:style>
            <a:lnRef idx="2">
              <a:schemeClr val="accent1"/>
            </a:lnRef>
            <a:fillRef idx="0">
              <a:schemeClr val="accent1"/>
            </a:fillRef>
            <a:effectRef idx="1">
              <a:schemeClr val="accent1"/>
            </a:effectRef>
            <a:fontRef idx="minor"/>
          </p:style>
        </p:sp>
        <p:sp>
          <p:nvSpPr>
            <p:cNvPr id="375" name="CustomShape 6"/>
            <p:cNvSpPr/>
            <p:nvPr/>
          </p:nvSpPr>
          <p:spPr>
            <a:xfrm>
              <a:off x="4001040" y="3782520"/>
              <a:ext cx="32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1</a:t>
              </a:r>
              <a:endParaRPr b="0" lang="en-US" sz="1800" spc="-1" strike="noStrike">
                <a:latin typeface="Arial"/>
              </a:endParaRPr>
            </a:p>
          </p:txBody>
        </p:sp>
        <p:sp>
          <p:nvSpPr>
            <p:cNvPr id="376" name="CustomShape 7"/>
            <p:cNvSpPr/>
            <p:nvPr/>
          </p:nvSpPr>
          <p:spPr>
            <a:xfrm>
              <a:off x="4817880" y="3133800"/>
              <a:ext cx="32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2</a:t>
              </a:r>
              <a:endParaRPr b="0" lang="en-US" sz="1800" spc="-1" strike="noStrike">
                <a:latin typeface="Arial"/>
              </a:endParaRPr>
            </a:p>
          </p:txBody>
        </p:sp>
        <p:sp>
          <p:nvSpPr>
            <p:cNvPr id="377" name="CustomShape 8"/>
            <p:cNvSpPr/>
            <p:nvPr/>
          </p:nvSpPr>
          <p:spPr>
            <a:xfrm>
              <a:off x="5442480" y="4789080"/>
              <a:ext cx="281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3</a:t>
              </a:r>
              <a:endParaRPr b="0" lang="en-US" sz="1800" spc="-1" strike="noStrike">
                <a:latin typeface="Arial"/>
              </a:endParaRPr>
            </a:p>
          </p:txBody>
        </p:sp>
        <p:sp>
          <p:nvSpPr>
            <p:cNvPr id="378" name="CustomShape 9"/>
            <p:cNvSpPr/>
            <p:nvPr/>
          </p:nvSpPr>
          <p:spPr>
            <a:xfrm>
              <a:off x="5504760" y="3987720"/>
              <a:ext cx="32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4</a:t>
              </a:r>
              <a:endParaRPr b="0" lang="en-US" sz="1800" spc="-1" strike="noStrike">
                <a:latin typeface="Arial"/>
              </a:endParaRPr>
            </a:p>
          </p:txBody>
        </p:sp>
        <p:sp>
          <p:nvSpPr>
            <p:cNvPr id="379" name="CustomShape 10"/>
            <p:cNvSpPr/>
            <p:nvPr/>
          </p:nvSpPr>
          <p:spPr>
            <a:xfrm>
              <a:off x="5485320" y="3431880"/>
              <a:ext cx="32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5</a:t>
              </a:r>
              <a:endParaRPr b="0" lang="en-US" sz="1800" spc="-1" strike="noStrike">
                <a:latin typeface="Arial"/>
              </a:endParaRPr>
            </a:p>
          </p:txBody>
        </p:sp>
        <p:sp>
          <p:nvSpPr>
            <p:cNvPr id="380" name="CustomShape 11"/>
            <p:cNvSpPr/>
            <p:nvPr/>
          </p:nvSpPr>
          <p:spPr>
            <a:xfrm>
              <a:off x="6275160" y="5028480"/>
              <a:ext cx="281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6</a:t>
              </a:r>
              <a:endParaRPr b="0" lang="en-US" sz="1800" spc="-1" strike="noStrike">
                <a:latin typeface="Arial"/>
              </a:endParaRPr>
            </a:p>
          </p:txBody>
        </p:sp>
        <p:sp>
          <p:nvSpPr>
            <p:cNvPr id="381" name="CustomShape 12"/>
            <p:cNvSpPr/>
            <p:nvPr/>
          </p:nvSpPr>
          <p:spPr>
            <a:xfrm>
              <a:off x="6141240" y="2378520"/>
              <a:ext cx="281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7</a:t>
              </a:r>
              <a:endParaRPr b="0" lang="en-US" sz="1800" spc="-1" strike="noStrike">
                <a:latin typeface="Arial"/>
              </a:endParaRPr>
            </a:p>
          </p:txBody>
        </p:sp>
        <p:sp>
          <p:nvSpPr>
            <p:cNvPr id="382" name="CustomShape 13"/>
            <p:cNvSpPr/>
            <p:nvPr/>
          </p:nvSpPr>
          <p:spPr>
            <a:xfrm>
              <a:off x="6608880" y="3792960"/>
              <a:ext cx="32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8</a:t>
              </a:r>
              <a:endParaRPr b="0" lang="en-US" sz="1800" spc="-1" strike="noStrike">
                <a:latin typeface="Arial"/>
              </a:endParaRPr>
            </a:p>
          </p:txBody>
        </p:sp>
        <p:sp>
          <p:nvSpPr>
            <p:cNvPr id="383" name="CustomShape 14"/>
            <p:cNvSpPr/>
            <p:nvPr/>
          </p:nvSpPr>
          <p:spPr>
            <a:xfrm>
              <a:off x="6901920" y="3728880"/>
              <a:ext cx="32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9</a:t>
              </a:r>
              <a:endParaRPr b="0" lang="en-US" sz="1800" spc="-1" strike="noStrike">
                <a:latin typeface="Arial"/>
              </a:endParaRPr>
            </a:p>
          </p:txBody>
        </p:sp>
        <p:sp>
          <p:nvSpPr>
            <p:cNvPr id="384" name="CustomShape 15"/>
            <p:cNvSpPr/>
            <p:nvPr/>
          </p:nvSpPr>
          <p:spPr>
            <a:xfrm>
              <a:off x="6340320" y="2968200"/>
              <a:ext cx="4690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10</a:t>
              </a:r>
              <a:endParaRPr b="0" lang="en-US" sz="1800" spc="-1" strike="noStrike">
                <a:latin typeface="Arial"/>
              </a:endParaRPr>
            </a:p>
          </p:txBody>
        </p:sp>
        <p:sp>
          <p:nvSpPr>
            <p:cNvPr id="385" name="CustomShape 16"/>
            <p:cNvSpPr/>
            <p:nvPr/>
          </p:nvSpPr>
          <p:spPr>
            <a:xfrm>
              <a:off x="7972920" y="2544480"/>
              <a:ext cx="4690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11</a:t>
              </a:r>
              <a:endParaRPr b="0" lang="en-US" sz="1800" spc="-1" strike="noStrike">
                <a:latin typeface="Arial"/>
              </a:endParaRPr>
            </a:p>
          </p:txBody>
        </p:sp>
        <p:sp>
          <p:nvSpPr>
            <p:cNvPr id="386" name="CustomShape 17"/>
            <p:cNvSpPr/>
            <p:nvPr/>
          </p:nvSpPr>
          <p:spPr>
            <a:xfrm>
              <a:off x="8041680" y="3018240"/>
              <a:ext cx="4690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12</a:t>
              </a:r>
              <a:endParaRPr b="0" lang="en-US" sz="1800" spc="-1" strike="noStrike">
                <a:latin typeface="Arial"/>
              </a:endParaRPr>
            </a:p>
          </p:txBody>
        </p:sp>
        <p:sp>
          <p:nvSpPr>
            <p:cNvPr id="387" name="CustomShape 18"/>
            <p:cNvSpPr/>
            <p:nvPr/>
          </p:nvSpPr>
          <p:spPr>
            <a:xfrm>
              <a:off x="8258400" y="3695760"/>
              <a:ext cx="4690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13</a:t>
              </a:r>
              <a:endParaRPr b="0" lang="en-US" sz="1800" spc="-1" strike="noStrike">
                <a:latin typeface="Arial"/>
              </a:endParaRPr>
            </a:p>
          </p:txBody>
        </p:sp>
      </p:grpSp>
      <p:sp>
        <p:nvSpPr>
          <p:cNvPr id="388" name="TextShape 19"/>
          <p:cNvSpPr txBox="1"/>
          <p:nvPr/>
        </p:nvSpPr>
        <p:spPr>
          <a:xfrm>
            <a:off x="1981080" y="32760"/>
            <a:ext cx="8229240" cy="1142640"/>
          </a:xfrm>
          <a:prstGeom prst="rect">
            <a:avLst/>
          </a:prstGeom>
          <a:noFill/>
          <a:ln>
            <a:noFill/>
          </a:ln>
        </p:spPr>
        <p:txBody>
          <a:bodyPr anchor="ctr">
            <a:normAutofit/>
          </a:bodyPr>
          <a:p>
            <a:pPr>
              <a:lnSpc>
                <a:spcPct val="90000"/>
              </a:lnSpc>
            </a:pPr>
            <a:r>
              <a:rPr b="1" lang="en-US" sz="3600" spc="-1" strike="noStrike">
                <a:solidFill>
                  <a:srgbClr val="000000"/>
                </a:solidFill>
                <a:latin typeface="Calibri Light"/>
              </a:rPr>
              <a:t>Where is protein binding site?</a:t>
            </a:r>
            <a:endParaRPr b="0" lang="en-US" sz="3600" spc="-1" strike="noStrike">
              <a:solidFill>
                <a:srgbClr val="000000"/>
              </a:solidFill>
              <a:latin typeface="Calibri"/>
            </a:endParaRPr>
          </a:p>
        </p:txBody>
      </p:sp>
      <p:sp>
        <p:nvSpPr>
          <p:cNvPr id="389" name="CustomShape 20"/>
          <p:cNvSpPr/>
          <p:nvPr/>
        </p:nvSpPr>
        <p:spPr>
          <a:xfrm>
            <a:off x="1792440" y="6086160"/>
            <a:ext cx="869688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 </a:t>
            </a:r>
            <a:r>
              <a:rPr b="0" lang="en-US" sz="1800" spc="-1" strike="noStrike">
                <a:solidFill>
                  <a:srgbClr val="000000"/>
                </a:solidFill>
                <a:latin typeface="Calibri"/>
              </a:rPr>
              <a:t>HSQC spectra of LAR with increasing concentration of fondaparinux from 0 μM to 550 μM with rainbow colors coded. </a:t>
            </a:r>
            <a:endParaRPr b="0" lang="en-US" sz="1800" spc="-1" strike="noStrike">
              <a:latin typeface="Arial"/>
            </a:endParaRPr>
          </a:p>
        </p:txBody>
      </p:sp>
      <p:sp>
        <p:nvSpPr>
          <p:cNvPr id="390" name="CustomShape 21"/>
          <p:cNvSpPr/>
          <p:nvPr/>
        </p:nvSpPr>
        <p:spPr>
          <a:xfrm>
            <a:off x="1970640" y="907920"/>
            <a:ext cx="6703560" cy="11876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u="sng">
                <a:solidFill>
                  <a:srgbClr val="000000"/>
                </a:solidFill>
                <a:uFillTx/>
                <a:latin typeface="Calibri"/>
              </a:rPr>
              <a:t>Chemical shift perturbation</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Binding site determination</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Perturbed sites: crosspeak 3, 5, 10, 11</a:t>
            </a:r>
            <a:endParaRPr b="0" lang="en-US" sz="2400" spc="-1" strike="noStrike">
              <a:latin typeface="Arial"/>
            </a:endParaRPr>
          </a:p>
        </p:txBody>
      </p:sp>
      <p:sp>
        <p:nvSpPr>
          <p:cNvPr id="391" name="TextShape 22"/>
          <p:cNvSpPr txBox="1"/>
          <p:nvPr/>
        </p:nvSpPr>
        <p:spPr>
          <a:xfrm>
            <a:off x="8104320" y="6473880"/>
            <a:ext cx="2133360" cy="364680"/>
          </a:xfrm>
          <a:prstGeom prst="rect">
            <a:avLst/>
          </a:prstGeom>
          <a:noFill/>
          <a:ln>
            <a:noFill/>
          </a:ln>
        </p:spPr>
        <p:txBody>
          <a:bodyPr anchor="ctr">
            <a:noAutofit/>
          </a:bodyPr>
          <a:p>
            <a:pPr algn="r">
              <a:lnSpc>
                <a:spcPct val="100000"/>
              </a:lnSpc>
            </a:pPr>
            <a:fld id="{F0C50330-63F9-49D5-98D7-B2CF61F32DE0}" type="slidenum">
              <a:rPr b="0" lang="en-US" sz="1200" spc="-1" strike="noStrike">
                <a:solidFill>
                  <a:srgbClr val="8b8b8b"/>
                </a:solidFill>
                <a:latin typeface="Calibri"/>
              </a:rPr>
              <a:t>16</a:t>
            </a:fld>
            <a:endParaRPr b="0" lang="en-US" sz="1200" spc="-1" strike="noStrike">
              <a:latin typeface="Times New Roman"/>
            </a:endParaRPr>
          </a:p>
        </p:txBody>
      </p:sp>
      <p:sp>
        <p:nvSpPr>
          <p:cNvPr id="392" name="CustomShape 23"/>
          <p:cNvSpPr/>
          <p:nvPr/>
        </p:nvSpPr>
        <p:spPr>
          <a:xfrm>
            <a:off x="10047960" y="1610640"/>
            <a:ext cx="20466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Every 50 \mu 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1981080" y="0"/>
            <a:ext cx="8229240" cy="1142640"/>
          </a:xfrm>
          <a:prstGeom prst="rect">
            <a:avLst/>
          </a:prstGeom>
          <a:noFill/>
          <a:ln>
            <a:noFill/>
          </a:ln>
        </p:spPr>
        <p:txBody>
          <a:bodyPr anchor="ctr">
            <a:normAutofit/>
          </a:bodyPr>
          <a:p>
            <a:pPr>
              <a:lnSpc>
                <a:spcPct val="90000"/>
              </a:lnSpc>
            </a:pPr>
            <a:r>
              <a:rPr b="1" lang="en-US" sz="3600" spc="-1" strike="noStrike">
                <a:solidFill>
                  <a:srgbClr val="000000"/>
                </a:solidFill>
                <a:latin typeface="Calibri Light"/>
              </a:rPr>
              <a:t>LAR-Fondaparinux Binding Affinity</a:t>
            </a:r>
            <a:endParaRPr b="0" lang="en-US" sz="3600" spc="-1" strike="noStrike">
              <a:solidFill>
                <a:srgbClr val="000000"/>
              </a:solidFill>
              <a:latin typeface="Calibri"/>
            </a:endParaRPr>
          </a:p>
        </p:txBody>
      </p:sp>
      <p:pic>
        <p:nvPicPr>
          <p:cNvPr id="394" name="Picture 4" descr=""/>
          <p:cNvPicPr/>
          <p:nvPr/>
        </p:nvPicPr>
        <p:blipFill>
          <a:blip r:embed="rId1"/>
          <a:stretch/>
        </p:blipFill>
        <p:spPr>
          <a:xfrm>
            <a:off x="5932080" y="1167480"/>
            <a:ext cx="5164200" cy="3678480"/>
          </a:xfrm>
          <a:prstGeom prst="rect">
            <a:avLst/>
          </a:prstGeom>
          <a:ln>
            <a:noFill/>
          </a:ln>
        </p:spPr>
      </p:pic>
      <p:sp>
        <p:nvSpPr>
          <p:cNvPr id="395" name="CustomShape 2"/>
          <p:cNvSpPr/>
          <p:nvPr/>
        </p:nvSpPr>
        <p:spPr>
          <a:xfrm>
            <a:off x="6440040" y="5000040"/>
            <a:ext cx="465588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Times New Roman"/>
              </a:rPr>
              <a:t>Binding affinity of LAR-Ig1-2 for the HS fondaparinux.</a:t>
            </a:r>
            <a:endParaRPr b="0" lang="en-US" sz="1800" spc="-1" strike="noStrike">
              <a:latin typeface="Arial"/>
            </a:endParaRPr>
          </a:p>
        </p:txBody>
      </p:sp>
      <p:sp>
        <p:nvSpPr>
          <p:cNvPr id="396" name="CustomShape 3"/>
          <p:cNvSpPr/>
          <p:nvPr/>
        </p:nvSpPr>
        <p:spPr>
          <a:xfrm>
            <a:off x="7921440" y="3180960"/>
            <a:ext cx="2156400" cy="401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800" spc="-1" strike="noStrike">
                <a:solidFill>
                  <a:srgbClr val="000000"/>
                </a:solidFill>
                <a:latin typeface="Calibri"/>
                <a:ea typeface="Times New Roman"/>
              </a:rPr>
              <a:t>K</a:t>
            </a:r>
            <a:r>
              <a:rPr b="0" i="1" lang="en-US" sz="1800" spc="-1" strike="noStrike" baseline="-25000">
                <a:solidFill>
                  <a:srgbClr val="000000"/>
                </a:solidFill>
                <a:latin typeface="Calibri"/>
                <a:ea typeface="Times New Roman"/>
              </a:rPr>
              <a:t>d</a:t>
            </a:r>
            <a:r>
              <a:rPr b="0" lang="en-US" sz="1800" spc="-1" strike="noStrike">
                <a:solidFill>
                  <a:srgbClr val="000000"/>
                </a:solidFill>
                <a:latin typeface="Calibri"/>
                <a:ea typeface="Times New Roman"/>
              </a:rPr>
              <a:t> = 60 ± 24 μM </a:t>
            </a:r>
            <a:endParaRPr b="0" lang="en-US" sz="1800" spc="-1" strike="noStrike">
              <a:latin typeface="Arial"/>
            </a:endParaRPr>
          </a:p>
        </p:txBody>
      </p:sp>
      <p:sp>
        <p:nvSpPr>
          <p:cNvPr id="397" name="CustomShape 4"/>
          <p:cNvSpPr/>
          <p:nvPr/>
        </p:nvSpPr>
        <p:spPr>
          <a:xfrm>
            <a:off x="2748600" y="3097080"/>
            <a:ext cx="552960" cy="406080"/>
          </a:xfrm>
          <a:prstGeom prst="star4">
            <a:avLst>
              <a:gd name="adj" fmla="val 12500"/>
            </a:avLst>
          </a:prstGeom>
          <a:solidFill>
            <a:srgbClr val="ffff00"/>
          </a:solidFill>
          <a:ln/>
        </p:spPr>
        <p:style>
          <a:lnRef idx="1">
            <a:schemeClr val="accent1"/>
          </a:lnRef>
          <a:fillRef idx="3">
            <a:schemeClr val="accent1"/>
          </a:fillRef>
          <a:effectRef idx="2">
            <a:schemeClr val="accent1"/>
          </a:effectRef>
          <a:fontRef idx="minor"/>
        </p:style>
      </p:sp>
      <p:sp>
        <p:nvSpPr>
          <p:cNvPr id="398" name="CustomShape 5"/>
          <p:cNvSpPr/>
          <p:nvPr/>
        </p:nvSpPr>
        <p:spPr>
          <a:xfrm>
            <a:off x="3301920" y="1450440"/>
            <a:ext cx="552960" cy="406080"/>
          </a:xfrm>
          <a:prstGeom prst="star4">
            <a:avLst>
              <a:gd name="adj" fmla="val 12500"/>
            </a:avLst>
          </a:prstGeom>
          <a:solidFill>
            <a:srgbClr val="ffff00"/>
          </a:solidFill>
          <a:ln/>
        </p:spPr>
        <p:style>
          <a:lnRef idx="1">
            <a:schemeClr val="accent1"/>
          </a:lnRef>
          <a:fillRef idx="3">
            <a:schemeClr val="accent1"/>
          </a:fillRef>
          <a:effectRef idx="2">
            <a:schemeClr val="accent1"/>
          </a:effectRef>
          <a:fontRef idx="minor"/>
        </p:style>
      </p:sp>
      <p:sp>
        <p:nvSpPr>
          <p:cNvPr id="399" name="CustomShape 6"/>
          <p:cNvSpPr/>
          <p:nvPr/>
        </p:nvSpPr>
        <p:spPr>
          <a:xfrm>
            <a:off x="4734000" y="3242520"/>
            <a:ext cx="552960" cy="406080"/>
          </a:xfrm>
          <a:prstGeom prst="star4">
            <a:avLst>
              <a:gd name="adj" fmla="val 12500"/>
            </a:avLst>
          </a:prstGeom>
          <a:solidFill>
            <a:srgbClr val="ffff00"/>
          </a:solidFill>
          <a:ln/>
        </p:spPr>
        <p:style>
          <a:lnRef idx="1">
            <a:schemeClr val="accent1"/>
          </a:lnRef>
          <a:fillRef idx="3">
            <a:schemeClr val="accent1"/>
          </a:fillRef>
          <a:effectRef idx="2">
            <a:schemeClr val="accent1"/>
          </a:effectRef>
          <a:fontRef idx="minor"/>
        </p:style>
      </p:sp>
      <p:sp>
        <p:nvSpPr>
          <p:cNvPr id="400" name="CustomShape 7"/>
          <p:cNvSpPr/>
          <p:nvPr/>
        </p:nvSpPr>
        <p:spPr>
          <a:xfrm>
            <a:off x="5010480" y="2531520"/>
            <a:ext cx="552960" cy="406080"/>
          </a:xfrm>
          <a:prstGeom prst="star4">
            <a:avLst>
              <a:gd name="adj" fmla="val 12500"/>
            </a:avLst>
          </a:prstGeom>
          <a:solidFill>
            <a:srgbClr val="ffff00"/>
          </a:solidFill>
          <a:ln/>
        </p:spPr>
        <p:style>
          <a:lnRef idx="1">
            <a:schemeClr val="accent1"/>
          </a:lnRef>
          <a:fillRef idx="3">
            <a:schemeClr val="accent1"/>
          </a:fillRef>
          <a:effectRef idx="2">
            <a:schemeClr val="accent1"/>
          </a:effectRef>
          <a:fontRef idx="minor"/>
        </p:style>
      </p:sp>
      <p:sp>
        <p:nvSpPr>
          <p:cNvPr id="401" name="CustomShape 8"/>
          <p:cNvSpPr/>
          <p:nvPr/>
        </p:nvSpPr>
        <p:spPr>
          <a:xfrm>
            <a:off x="2064960" y="5000040"/>
            <a:ext cx="39985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Total chemical shift perturbation of each Lys residue is plotted against the crosspeak number. </a:t>
            </a:r>
            <a:endParaRPr b="0" lang="en-US" sz="1800" spc="-1" strike="noStrike">
              <a:latin typeface="Arial"/>
            </a:endParaRPr>
          </a:p>
        </p:txBody>
      </p:sp>
      <p:sp>
        <p:nvSpPr>
          <p:cNvPr id="402" name="TextShape 9"/>
          <p:cNvSpPr txBox="1"/>
          <p:nvPr/>
        </p:nvSpPr>
        <p:spPr>
          <a:xfrm>
            <a:off x="8610480" y="6356520"/>
            <a:ext cx="2742840" cy="364680"/>
          </a:xfrm>
          <a:prstGeom prst="rect">
            <a:avLst/>
          </a:prstGeom>
          <a:noFill/>
          <a:ln>
            <a:noFill/>
          </a:ln>
        </p:spPr>
        <p:txBody>
          <a:bodyPr anchor="ctr">
            <a:noAutofit/>
          </a:bodyPr>
          <a:p>
            <a:pPr algn="r">
              <a:lnSpc>
                <a:spcPct val="100000"/>
              </a:lnSpc>
            </a:pPr>
            <a:fld id="{C0E845F7-853C-43CD-A8CF-7D19B61A593C}" type="slidenum">
              <a:rPr b="0" lang="en-US" sz="1200" spc="-1" strike="noStrike">
                <a:solidFill>
                  <a:srgbClr val="8b8b8b"/>
                </a:solidFill>
                <a:latin typeface="Calibri"/>
              </a:rPr>
              <a:t>17</a:t>
            </a:fld>
            <a:endParaRPr b="0" lang="en-US" sz="1200" spc="-1" strike="noStrike">
              <a:latin typeface="Times New Roman"/>
            </a:endParaRPr>
          </a:p>
        </p:txBody>
      </p:sp>
      <p:grpSp>
        <p:nvGrpSpPr>
          <p:cNvPr id="403" name="Group 10"/>
          <p:cNvGrpSpPr/>
          <p:nvPr/>
        </p:nvGrpSpPr>
        <p:grpSpPr>
          <a:xfrm>
            <a:off x="1788120" y="1469520"/>
            <a:ext cx="4498200" cy="3319200"/>
            <a:chOff x="1788120" y="1469520"/>
            <a:chExt cx="4498200" cy="3319200"/>
          </a:xfrm>
        </p:grpSpPr>
        <p:pic>
          <p:nvPicPr>
            <p:cNvPr id="404" name="Picture 8" descr=""/>
            <p:cNvPicPr/>
            <p:nvPr/>
          </p:nvPicPr>
          <p:blipFill>
            <a:blip r:embed="rId2"/>
            <a:srcRect l="67598" t="0" r="0" b="94706"/>
            <a:stretch/>
          </p:blipFill>
          <p:spPr>
            <a:xfrm>
              <a:off x="2064960" y="1653480"/>
              <a:ext cx="4221360" cy="2892600"/>
            </a:xfrm>
            <a:prstGeom prst="rect">
              <a:avLst/>
            </a:prstGeom>
            <a:ln>
              <a:noFill/>
            </a:ln>
          </p:spPr>
        </p:pic>
        <p:sp>
          <p:nvSpPr>
            <p:cNvPr id="405" name="CustomShape 11"/>
            <p:cNvSpPr/>
            <p:nvPr/>
          </p:nvSpPr>
          <p:spPr>
            <a:xfrm>
              <a:off x="3043800" y="4515840"/>
              <a:ext cx="217620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000000"/>
                  </a:solidFill>
                  <a:latin typeface="Calibri"/>
                </a:rPr>
                <a:t>Lys HSQC peak number</a:t>
              </a:r>
              <a:endParaRPr b="0" lang="en-US" sz="1200" spc="-1" strike="noStrike">
                <a:latin typeface="Arial"/>
              </a:endParaRPr>
            </a:p>
          </p:txBody>
        </p:sp>
        <p:sp>
          <p:nvSpPr>
            <p:cNvPr id="406" name="CustomShape 12"/>
            <p:cNvSpPr/>
            <p:nvPr/>
          </p:nvSpPr>
          <p:spPr>
            <a:xfrm rot="16200000">
              <a:off x="353880" y="2903760"/>
              <a:ext cx="3141000" cy="2725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000000"/>
                  </a:solidFill>
                  <a:latin typeface="Calibri"/>
                </a:rPr>
                <a:t>Chemical Shift Perturbation (ppm)</a:t>
              </a:r>
              <a:endParaRPr b="0" lang="en-US" sz="1200" spc="-1" strike="noStrike">
                <a:latin typeface="Arial"/>
              </a:endParaRPr>
            </a:p>
          </p:txBody>
        </p:sp>
      </p:gr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400"/>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399"/>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398"/>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Picture 3" descr=""/>
          <p:cNvPicPr/>
          <p:nvPr/>
        </p:nvPicPr>
        <p:blipFill>
          <a:blip r:embed="rId1"/>
          <a:stretch/>
        </p:blipFill>
        <p:spPr>
          <a:xfrm>
            <a:off x="830160" y="1421640"/>
            <a:ext cx="6021720" cy="4323600"/>
          </a:xfrm>
          <a:prstGeom prst="rect">
            <a:avLst/>
          </a:prstGeom>
          <a:ln>
            <a:noFill/>
          </a:ln>
        </p:spPr>
      </p:pic>
      <p:pic>
        <p:nvPicPr>
          <p:cNvPr id="408" name="Picture 4" descr=""/>
          <p:cNvPicPr/>
          <p:nvPr/>
        </p:nvPicPr>
        <p:blipFill>
          <a:blip r:embed="rId2"/>
          <a:stretch/>
        </p:blipFill>
        <p:spPr>
          <a:xfrm>
            <a:off x="5280840" y="1409760"/>
            <a:ext cx="5761440" cy="4439160"/>
          </a:xfrm>
          <a:prstGeom prst="rect">
            <a:avLst/>
          </a:prstGeom>
          <a:ln>
            <a:noFill/>
          </a:ln>
        </p:spPr>
      </p:pic>
      <p:sp>
        <p:nvSpPr>
          <p:cNvPr id="409" name="CustomShape 1"/>
          <p:cNvSpPr/>
          <p:nvPr/>
        </p:nvSpPr>
        <p:spPr>
          <a:xfrm>
            <a:off x="2295360" y="120240"/>
            <a:ext cx="771480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800" spc="-1" strike="noStrike">
                <a:solidFill>
                  <a:srgbClr val="000000"/>
                </a:solidFill>
                <a:latin typeface="Calibri"/>
              </a:rPr>
              <a:t>STD identifies interaction epitopes on the ligands</a:t>
            </a:r>
            <a:endParaRPr b="0" lang="en-US" sz="2800" spc="-1" strike="noStrike">
              <a:latin typeface="Arial"/>
            </a:endParaRPr>
          </a:p>
        </p:txBody>
      </p:sp>
      <p:sp>
        <p:nvSpPr>
          <p:cNvPr id="410" name="CustomShape 2"/>
          <p:cNvSpPr/>
          <p:nvPr/>
        </p:nvSpPr>
        <p:spPr>
          <a:xfrm>
            <a:off x="1766520" y="643320"/>
            <a:ext cx="8243640" cy="1919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000" spc="-1" strike="noStrike" u="sng">
                <a:solidFill>
                  <a:srgbClr val="000000"/>
                </a:solidFill>
                <a:uFillTx/>
                <a:latin typeface="Calibri"/>
              </a:rPr>
              <a:t>Saturation Transfer Difference: </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Identify potential interaction epitopes on the ligands</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Saturation of magnetization of a protein proton is transferred to a proton on the ligand in a distance dependent way</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Largest STD: BH3/BH4, some parts of A and C</a:t>
            </a:r>
            <a:endParaRPr b="0" lang="en-US" sz="2000" spc="-1" strike="noStrike">
              <a:latin typeface="Arial"/>
            </a:endParaRPr>
          </a:p>
        </p:txBody>
      </p:sp>
      <p:sp>
        <p:nvSpPr>
          <p:cNvPr id="411" name="CustomShape 3"/>
          <p:cNvSpPr/>
          <p:nvPr/>
        </p:nvSpPr>
        <p:spPr>
          <a:xfrm>
            <a:off x="1108080" y="5458680"/>
            <a:ext cx="7575120" cy="1005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u="sng">
                <a:solidFill>
                  <a:srgbClr val="000000"/>
                </a:solidFill>
                <a:uFillTx/>
                <a:latin typeface="Calibri"/>
              </a:rPr>
              <a:t>Complexities</a:t>
            </a:r>
            <a:r>
              <a:rPr b="0" lang="en-US" sz="2000" spc="-1" strike="noStrike">
                <a:solidFill>
                  <a:srgbClr val="000000"/>
                </a:solidFill>
                <a:latin typeface="Calibri"/>
              </a:rPr>
              <a:t>: </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Spin-spin relaxation filter not effective for glycoproteins</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Significant spin-diffusion</a:t>
            </a:r>
            <a:endParaRPr b="0" lang="en-US" sz="2000" spc="-1" strike="noStrike">
              <a:latin typeface="Arial"/>
            </a:endParaRPr>
          </a:p>
        </p:txBody>
      </p:sp>
      <p:sp>
        <p:nvSpPr>
          <p:cNvPr id="412" name="CustomShape 4"/>
          <p:cNvSpPr/>
          <p:nvPr/>
        </p:nvSpPr>
        <p:spPr>
          <a:xfrm>
            <a:off x="3219480" y="1225080"/>
            <a:ext cx="184320" cy="369000"/>
          </a:xfrm>
          <a:prstGeom prst="rect">
            <a:avLst/>
          </a:prstGeom>
          <a:noFill/>
          <a:ln>
            <a:noFill/>
          </a:ln>
        </p:spPr>
        <p:style>
          <a:lnRef idx="0"/>
          <a:fillRef idx="0"/>
          <a:effectRef idx="0"/>
          <a:fontRef idx="minor"/>
        </p:style>
      </p:sp>
      <p:sp>
        <p:nvSpPr>
          <p:cNvPr id="413" name="TextShape 5"/>
          <p:cNvSpPr txBox="1"/>
          <p:nvPr/>
        </p:nvSpPr>
        <p:spPr>
          <a:xfrm>
            <a:off x="8610480" y="6356520"/>
            <a:ext cx="2742840" cy="364680"/>
          </a:xfrm>
          <a:prstGeom prst="rect">
            <a:avLst/>
          </a:prstGeom>
          <a:noFill/>
          <a:ln>
            <a:noFill/>
          </a:ln>
        </p:spPr>
        <p:txBody>
          <a:bodyPr anchor="ctr">
            <a:noAutofit/>
          </a:bodyPr>
          <a:p>
            <a:pPr algn="r">
              <a:lnSpc>
                <a:spcPct val="100000"/>
              </a:lnSpc>
            </a:pPr>
            <a:fld id="{86E734D8-210C-4E3D-A69A-2E5A13C74C58}"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1993320" y="351000"/>
            <a:ext cx="8406000" cy="10645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200" spc="-1" strike="noStrike">
                <a:solidFill>
                  <a:srgbClr val="000000"/>
                </a:solidFill>
                <a:latin typeface="Calibri"/>
              </a:rPr>
              <a:t>Inter-domain Orientation Determination by RDC</a:t>
            </a:r>
            <a:endParaRPr b="0" lang="en-US" sz="3200" spc="-1" strike="noStrike">
              <a:latin typeface="Arial"/>
            </a:endParaRPr>
          </a:p>
        </p:txBody>
      </p:sp>
      <p:sp>
        <p:nvSpPr>
          <p:cNvPr id="415" name="CustomShape 2"/>
          <p:cNvSpPr/>
          <p:nvPr/>
        </p:nvSpPr>
        <p:spPr>
          <a:xfrm>
            <a:off x="1016640" y="1058760"/>
            <a:ext cx="9958320" cy="1126800"/>
          </a:xfrm>
          <a:prstGeom prst="rect">
            <a:avLst/>
          </a:prstGeom>
          <a:noFill/>
          <a:ln>
            <a:noFill/>
          </a:ln>
        </p:spPr>
        <p:style>
          <a:lnRef idx="0"/>
          <a:fillRef idx="0"/>
          <a:effectRef idx="0"/>
          <a:fontRef idx="minor"/>
        </p:style>
        <p:txBody>
          <a:bodyPr wrap="none" lIns="90000" rIns="90000" tIns="45000" bIns="45000">
            <a:spAutoFit/>
          </a:bodyPr>
          <a:p>
            <a:pPr marL="285840" indent="-285480">
              <a:lnSpc>
                <a:spcPct val="100000"/>
              </a:lnSpc>
              <a:buClr>
                <a:srgbClr val="000000"/>
              </a:buClr>
              <a:buFont typeface="Arial"/>
              <a:buChar char="•"/>
            </a:pPr>
            <a:r>
              <a:rPr b="0" lang="en-US" sz="2400" spc="-1" strike="noStrike">
                <a:solidFill>
                  <a:srgbClr val="000000"/>
                </a:solidFill>
                <a:latin typeface="Calibri"/>
              </a:rPr>
              <a:t>Protein orientation geometry can be validated from RDC data.</a:t>
            </a:r>
            <a:endParaRPr b="0" lang="en-US" sz="2400" spc="-1" strike="noStrike">
              <a:latin typeface="Arial"/>
            </a:endParaRPr>
          </a:p>
          <a:p>
            <a:pPr>
              <a:lnSpc>
                <a:spcPct val="100000"/>
              </a:lnSpc>
            </a:pP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Q factor:</a:t>
            </a:r>
            <a:endParaRPr b="0" lang="en-US" sz="2400" spc="-1" strike="noStrike">
              <a:latin typeface="Arial"/>
            </a:endParaRPr>
          </a:p>
        </p:txBody>
      </p:sp>
      <p:pic>
        <p:nvPicPr>
          <p:cNvPr id="416" name="Picture 10" descr=""/>
          <p:cNvPicPr/>
          <p:nvPr/>
        </p:nvPicPr>
        <p:blipFill>
          <a:blip r:embed="rId1"/>
          <a:stretch/>
        </p:blipFill>
        <p:spPr>
          <a:xfrm>
            <a:off x="2419200" y="2411640"/>
            <a:ext cx="3428640" cy="2505240"/>
          </a:xfrm>
          <a:prstGeom prst="rect">
            <a:avLst/>
          </a:prstGeom>
          <a:ln>
            <a:noFill/>
          </a:ln>
        </p:spPr>
      </p:pic>
      <p:pic>
        <p:nvPicPr>
          <p:cNvPr id="417" name="Picture 11" descr=""/>
          <p:cNvPicPr/>
          <p:nvPr/>
        </p:nvPicPr>
        <p:blipFill>
          <a:blip r:embed="rId2"/>
          <a:stretch/>
        </p:blipFill>
        <p:spPr>
          <a:xfrm>
            <a:off x="6104520" y="2621520"/>
            <a:ext cx="4598280" cy="2177280"/>
          </a:xfrm>
          <a:prstGeom prst="rect">
            <a:avLst/>
          </a:prstGeom>
          <a:ln>
            <a:noFill/>
          </a:ln>
        </p:spPr>
      </p:pic>
      <p:graphicFrame>
        <p:nvGraphicFramePr>
          <p:cNvPr id="418" name="Table 3"/>
          <p:cNvGraphicFramePr/>
          <p:nvPr/>
        </p:nvGraphicFramePr>
        <p:xfrm>
          <a:off x="2506680" y="5678280"/>
          <a:ext cx="7195680" cy="806040"/>
        </p:xfrm>
        <a:graphic>
          <a:graphicData uri="http://schemas.openxmlformats.org/drawingml/2006/table">
            <a:tbl>
              <a:tblPr/>
              <a:tblGrid>
                <a:gridCol w="2398320"/>
                <a:gridCol w="2398320"/>
                <a:gridCol w="2399040"/>
              </a:tblGrid>
              <a:tr h="43992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noAutofit/>
                    </a:bodyPr>
                    <a:p>
                      <a:pPr algn="ctr">
                        <a:lnSpc>
                          <a:spcPct val="100000"/>
                        </a:lnSpc>
                      </a:pPr>
                      <a:r>
                        <a:rPr b="0" lang="en-US" sz="1800" spc="-1" strike="noStrike">
                          <a:solidFill>
                            <a:srgbClr val="ffffff"/>
                          </a:solidFill>
                          <a:latin typeface="Calibri"/>
                        </a:rPr>
                        <a:t>Crystal Structure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c>
                  <a:txBody>
                    <a:bodyPr>
                      <a:noAutofit/>
                    </a:bodyPr>
                    <a:p>
                      <a:pPr algn="ctr">
                        <a:lnSpc>
                          <a:spcPct val="100000"/>
                        </a:lnSpc>
                      </a:pPr>
                      <a:r>
                        <a:rPr b="0" lang="en-US" sz="1800" spc="-1" strike="noStrike">
                          <a:solidFill>
                            <a:srgbClr val="ffffff"/>
                          </a:solidFill>
                          <a:latin typeface="Calibri"/>
                        </a:rPr>
                        <a:t>Straight Model</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4472c4"/>
                    </a:solidFill>
                  </a:tcPr>
                </a:tc>
              </a:tr>
              <a:tr h="366120">
                <a:tc>
                  <a:txBody>
                    <a:bodyPr>
                      <a:noAutofit/>
                    </a:bodyPr>
                    <a:p>
                      <a:pPr algn="ctr">
                        <a:lnSpc>
                          <a:spcPct val="100000"/>
                        </a:lnSpc>
                      </a:pPr>
                      <a:r>
                        <a:rPr b="0" lang="en-US" sz="1800" spc="-1" strike="noStrike">
                          <a:solidFill>
                            <a:srgbClr val="000000"/>
                          </a:solidFill>
                          <a:latin typeface="Calibri"/>
                        </a:rPr>
                        <a:t>Q Factor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oAutofit/>
                    </a:bodyPr>
                    <a:p>
                      <a:pPr algn="ctr">
                        <a:lnSpc>
                          <a:spcPct val="100000"/>
                        </a:lnSpc>
                      </a:pPr>
                      <a:r>
                        <a:rPr b="0" lang="en-US" sz="1800" spc="-1" strike="noStrike">
                          <a:solidFill>
                            <a:srgbClr val="000000"/>
                          </a:solidFill>
                          <a:latin typeface="Calibri"/>
                        </a:rPr>
                        <a:t>0.19</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oAutofit/>
                    </a:bodyPr>
                    <a:p>
                      <a:pPr algn="ctr">
                        <a:lnSpc>
                          <a:spcPct val="100000"/>
                        </a:lnSpc>
                      </a:pPr>
                      <a:r>
                        <a:rPr b="0" lang="en-US" sz="1800" spc="-1" strike="noStrike">
                          <a:solidFill>
                            <a:srgbClr val="000000"/>
                          </a:solidFill>
                          <a:latin typeface="Calibri"/>
                        </a:rPr>
                        <a:t>0.43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sp>
        <p:nvSpPr>
          <p:cNvPr id="419" name="CustomShape 4"/>
          <p:cNvSpPr/>
          <p:nvPr/>
        </p:nvSpPr>
        <p:spPr>
          <a:xfrm>
            <a:off x="5660280" y="4849200"/>
            <a:ext cx="520632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Times New Roman"/>
              </a:rPr>
              <a:t>LAR-Ig1-2 model based on Robo1 (pdb 2v9r). LAR Ig1 is in beige, Ig2 is in pink and Robo Ig1-2 is in blue.</a:t>
            </a:r>
            <a:endParaRPr b="0" lang="en-US" sz="1800" spc="-1" strike="noStrike">
              <a:latin typeface="Arial"/>
            </a:endParaRPr>
          </a:p>
        </p:txBody>
      </p:sp>
      <p:sp>
        <p:nvSpPr>
          <p:cNvPr id="420" name="CustomShape 5"/>
          <p:cNvSpPr/>
          <p:nvPr/>
        </p:nvSpPr>
        <p:spPr>
          <a:xfrm>
            <a:off x="2184480" y="4849200"/>
            <a:ext cx="356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Crystal structure of LAR-Ig1-2</a:t>
            </a:r>
            <a:endParaRPr b="0" lang="en-US" sz="1800" spc="-1" strike="noStrike">
              <a:latin typeface="Arial"/>
            </a:endParaRPr>
          </a:p>
        </p:txBody>
      </p:sp>
      <p:sp>
        <p:nvSpPr>
          <p:cNvPr id="421" name="CustomShape 6"/>
          <p:cNvSpPr/>
          <p:nvPr/>
        </p:nvSpPr>
        <p:spPr>
          <a:xfrm>
            <a:off x="1730520" y="2411640"/>
            <a:ext cx="4768560" cy="3083040"/>
          </a:xfrm>
          <a:prstGeom prst="ellipse">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p:style>
      </p:sp>
      <p:pic>
        <p:nvPicPr>
          <p:cNvPr id="422" name="Picture 5" descr=""/>
          <p:cNvPicPr/>
          <p:nvPr/>
        </p:nvPicPr>
        <p:blipFill>
          <a:blip r:embed="rId3"/>
          <a:stretch/>
        </p:blipFill>
        <p:spPr>
          <a:xfrm>
            <a:off x="3499200" y="1556280"/>
            <a:ext cx="2754000" cy="700560"/>
          </a:xfrm>
          <a:prstGeom prst="rect">
            <a:avLst/>
          </a:prstGeom>
          <a:ln>
            <a:noFill/>
          </a:ln>
        </p:spPr>
      </p:pic>
      <p:sp>
        <p:nvSpPr>
          <p:cNvPr id="423" name="TextShape 7"/>
          <p:cNvSpPr txBox="1"/>
          <p:nvPr/>
        </p:nvSpPr>
        <p:spPr>
          <a:xfrm>
            <a:off x="8610480" y="6356520"/>
            <a:ext cx="2742840" cy="364680"/>
          </a:xfrm>
          <a:prstGeom prst="rect">
            <a:avLst/>
          </a:prstGeom>
          <a:noFill/>
          <a:ln>
            <a:noFill/>
          </a:ln>
        </p:spPr>
        <p:txBody>
          <a:bodyPr anchor="ctr">
            <a:noAutofit/>
          </a:bodyPr>
          <a:p>
            <a:pPr algn="r">
              <a:lnSpc>
                <a:spcPct val="100000"/>
              </a:lnSpc>
            </a:pPr>
            <a:fld id="{D7F3D27E-3FC2-474B-9D68-8A3B337BB1A1}"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Outline</a:t>
            </a:r>
            <a:endParaRPr b="0" lang="en-US" sz="4400" spc="-1" strike="noStrike">
              <a:solidFill>
                <a:srgbClr val="000000"/>
              </a:solidFill>
              <a:latin typeface="Calibri"/>
            </a:endParaRPr>
          </a:p>
        </p:txBody>
      </p:sp>
      <p:sp>
        <p:nvSpPr>
          <p:cNvPr id="91" name="TextShape 2"/>
          <p:cNvSpPr txBox="1"/>
          <p:nvPr/>
        </p:nvSpPr>
        <p:spPr>
          <a:xfrm>
            <a:off x="838080" y="1825560"/>
            <a:ext cx="10515240" cy="435096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Background of LAR </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Goal of research</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Types of experiments</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Results</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Many of these pictures are from the thesis defense of Qi Gao</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1676520" y="228600"/>
            <a:ext cx="8759880" cy="10645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200" spc="-1" strike="noStrike">
                <a:solidFill>
                  <a:srgbClr val="000000"/>
                </a:solidFill>
                <a:latin typeface="Calibri"/>
              </a:rPr>
              <a:t>HS conformation changes are reflected from trNOE</a:t>
            </a:r>
            <a:endParaRPr b="0" lang="en-US" sz="3200" spc="-1" strike="noStrike">
              <a:latin typeface="Arial"/>
            </a:endParaRPr>
          </a:p>
        </p:txBody>
      </p:sp>
      <p:sp>
        <p:nvSpPr>
          <p:cNvPr id="425" name="CustomShape 2"/>
          <p:cNvSpPr/>
          <p:nvPr/>
        </p:nvSpPr>
        <p:spPr>
          <a:xfrm>
            <a:off x="1676520" y="907200"/>
            <a:ext cx="9394920" cy="13100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000" spc="-1" strike="noStrike" u="sng">
                <a:solidFill>
                  <a:srgbClr val="000000"/>
                </a:solidFill>
                <a:uFillTx/>
                <a:latin typeface="Calibri"/>
              </a:rPr>
              <a:t>Transferred NOE</a:t>
            </a:r>
            <a:r>
              <a:rPr b="0" lang="en-US" sz="2000" spc="-1" strike="noStrike">
                <a:solidFill>
                  <a:srgbClr val="000000"/>
                </a:solidFill>
                <a:latin typeface="Calibri"/>
              </a:rPr>
              <a:t>: </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Conformation of the HS when bound to LAR can be determined.</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By integrating the volume of the trNOE cross peaks, inter proton distances can be derived.</a:t>
            </a:r>
            <a:endParaRPr b="0" lang="en-US" sz="2000" spc="-1" strike="noStrike">
              <a:latin typeface="Arial"/>
            </a:endParaRPr>
          </a:p>
        </p:txBody>
      </p:sp>
      <p:graphicFrame>
        <p:nvGraphicFramePr>
          <p:cNvPr id="426" name="Table 3"/>
          <p:cNvGraphicFramePr/>
          <p:nvPr/>
        </p:nvGraphicFramePr>
        <p:xfrm>
          <a:off x="2154600" y="2314800"/>
          <a:ext cx="4561200" cy="3154320"/>
        </p:xfrm>
        <a:graphic>
          <a:graphicData uri="http://schemas.openxmlformats.org/drawingml/2006/table">
            <a:tbl>
              <a:tblPr/>
              <a:tblGrid>
                <a:gridCol w="1281960"/>
                <a:gridCol w="1124280"/>
                <a:gridCol w="714600"/>
                <a:gridCol w="704160"/>
                <a:gridCol w="736200"/>
              </a:tblGrid>
              <a:tr h="1095480">
                <a:tc>
                  <a:txBody>
                    <a:bodyPr lIns="68400" rIns="68400" tIns="0" bIns="0">
                      <a:noAutofit/>
                    </a:bodyPr>
                    <a:p>
                      <a:pPr algn="ctr">
                        <a:lnSpc>
                          <a:spcPct val="150000"/>
                        </a:lnSpc>
                      </a:pPr>
                      <a:r>
                        <a:rPr b="1" lang="en-US" sz="1600" spc="-1" strike="noStrike">
                          <a:solidFill>
                            <a:srgbClr val="000000"/>
                          </a:solidFill>
                          <a:latin typeface="Calibri"/>
                        </a:rPr>
                        <a:t>Nuclei pair</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Free ligand (Å)</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Error (Å)</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trNOE (Å)</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Error (Å)</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r>
              <a:tr h="365400">
                <a:tc>
                  <a:txBody>
                    <a:bodyPr lIns="68400" rIns="68400" tIns="0" bIns="0">
                      <a:noAutofit/>
                    </a:bodyPr>
                    <a:p>
                      <a:pPr algn="ctr">
                        <a:lnSpc>
                          <a:spcPct val="150000"/>
                        </a:lnSpc>
                      </a:pPr>
                      <a:r>
                        <a:rPr b="1" lang="en-US" sz="1600" spc="-1" strike="noStrike">
                          <a:solidFill>
                            <a:srgbClr val="000000"/>
                          </a:solidFill>
                          <a:latin typeface="Calibri"/>
                        </a:rPr>
                        <a:t>AH1-BH4</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2.62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0.02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2.86</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0.21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r>
              <a:tr h="365400">
                <a:tc>
                  <a:txBody>
                    <a:bodyPr lIns="68400" rIns="68400" tIns="0" bIns="0">
                      <a:noAutofit/>
                    </a:bodyPr>
                    <a:p>
                      <a:pPr algn="ctr">
                        <a:lnSpc>
                          <a:spcPct val="150000"/>
                        </a:lnSpc>
                      </a:pPr>
                      <a:r>
                        <a:rPr b="1" lang="en-US" sz="1600" spc="-1" strike="noStrike">
                          <a:solidFill>
                            <a:srgbClr val="000000"/>
                          </a:solidFill>
                          <a:latin typeface="Calibri"/>
                        </a:rPr>
                        <a:t>CH1-DH4</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2.41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0.02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2.65</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0.20</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r>
              <a:tr h="365400">
                <a:tc>
                  <a:txBody>
                    <a:bodyPr lIns="68400" rIns="68400" tIns="0" bIns="0">
                      <a:noAutofit/>
                    </a:bodyPr>
                    <a:p>
                      <a:pPr algn="ctr">
                        <a:lnSpc>
                          <a:spcPct val="150000"/>
                        </a:lnSpc>
                      </a:pPr>
                      <a:r>
                        <a:rPr b="1" lang="en-US" sz="1600" spc="-1" strike="noStrike">
                          <a:solidFill>
                            <a:srgbClr val="ff0000"/>
                          </a:solidFill>
                          <a:latin typeface="Calibri"/>
                        </a:rPr>
                        <a:t>CH3-DH1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2.43</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0.11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3.05</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0.25</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r>
              <a:tr h="365400">
                <a:tc>
                  <a:txBody>
                    <a:bodyPr lIns="68400" rIns="68400" tIns="0" bIns="0">
                      <a:noAutofit/>
                    </a:bodyPr>
                    <a:p>
                      <a:pPr algn="ctr">
                        <a:lnSpc>
                          <a:spcPct val="150000"/>
                        </a:lnSpc>
                      </a:pPr>
                      <a:r>
                        <a:rPr b="1" lang="en-US" sz="1600" spc="-1" strike="noStrike">
                          <a:solidFill>
                            <a:srgbClr val="000000"/>
                          </a:solidFill>
                          <a:latin typeface="Calibri"/>
                        </a:rPr>
                        <a:t>DH1-DH2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3.16</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0.01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N/A</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N/A</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r>
              <a:tr h="365400">
                <a:tc>
                  <a:txBody>
                    <a:bodyPr lIns="68400" rIns="68400" tIns="0" bIns="0">
                      <a:noAutofit/>
                    </a:bodyPr>
                    <a:p>
                      <a:pPr algn="ctr">
                        <a:lnSpc>
                          <a:spcPct val="150000"/>
                        </a:lnSpc>
                      </a:pPr>
                      <a:r>
                        <a:rPr b="1" lang="en-US" sz="1600" spc="-1" strike="noStrike">
                          <a:solidFill>
                            <a:srgbClr val="ff0000"/>
                          </a:solidFill>
                          <a:latin typeface="Calibri"/>
                        </a:rPr>
                        <a:t>DH1-DH3</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3.27</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0.01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2.72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0.19</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r>
              <a:tr h="365400">
                <a:tc>
                  <a:txBody>
                    <a:bodyPr lIns="68400" rIns="68400" tIns="0" bIns="0">
                      <a:noAutofit/>
                    </a:bodyPr>
                    <a:p>
                      <a:pPr algn="ctr">
                        <a:lnSpc>
                          <a:spcPct val="150000"/>
                        </a:lnSpc>
                      </a:pPr>
                      <a:r>
                        <a:rPr b="1" lang="en-US" sz="1600" spc="-1" strike="noStrike">
                          <a:solidFill>
                            <a:srgbClr val="ff0000"/>
                          </a:solidFill>
                          <a:latin typeface="Calibri"/>
                        </a:rPr>
                        <a:t>DH1-EH4</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2.71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0.02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3.14</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ff0000"/>
                          </a:solidFill>
                          <a:latin typeface="Calibri"/>
                        </a:rPr>
                        <a:t>0.25</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r>
              <a:tr h="730440">
                <a:tc>
                  <a:txBody>
                    <a:bodyPr lIns="68400" rIns="68400" tIns="0" bIns="0">
                      <a:noAutofit/>
                    </a:bodyPr>
                    <a:p>
                      <a:pPr algn="ctr">
                        <a:lnSpc>
                          <a:spcPct val="150000"/>
                        </a:lnSpc>
                      </a:pPr>
                      <a:r>
                        <a:rPr b="1" lang="en-US" sz="1600" spc="-1" strike="noStrike">
                          <a:solidFill>
                            <a:srgbClr val="000000"/>
                          </a:solidFill>
                          <a:latin typeface="Calibri"/>
                        </a:rPr>
                        <a:t>DH1-EH61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2.85</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0.02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2.91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0.23</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r>
              <a:tr h="730440">
                <a:tc>
                  <a:txBody>
                    <a:bodyPr lIns="68400" rIns="68400" tIns="0" bIns="0">
                      <a:noAutofit/>
                    </a:bodyPr>
                    <a:p>
                      <a:pPr algn="ctr">
                        <a:lnSpc>
                          <a:spcPct val="150000"/>
                        </a:lnSpc>
                      </a:pPr>
                      <a:r>
                        <a:rPr b="1" lang="en-US" sz="1600" spc="-1" strike="noStrike">
                          <a:solidFill>
                            <a:srgbClr val="000000"/>
                          </a:solidFill>
                          <a:latin typeface="Calibri"/>
                        </a:rPr>
                        <a:t>DH1-EH62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3.22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0.03</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2.49</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0.19</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r>
              <a:tr h="730440">
                <a:tc>
                  <a:txBody>
                    <a:bodyPr lIns="68400" rIns="68400" tIns="0" bIns="0">
                      <a:noAutofit/>
                    </a:bodyPr>
                    <a:p>
                      <a:pPr algn="ctr">
                        <a:lnSpc>
                          <a:spcPct val="150000"/>
                        </a:lnSpc>
                      </a:pPr>
                      <a:r>
                        <a:rPr b="1" lang="en-US" sz="1600" spc="-1" strike="noStrike">
                          <a:solidFill>
                            <a:srgbClr val="000000"/>
                          </a:solidFill>
                          <a:latin typeface="Calibri"/>
                        </a:rPr>
                        <a:t>Linker H-EH1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    </a:t>
                      </a:r>
                      <a:r>
                        <a:rPr b="1" lang="en-US" sz="1600" spc="-1" strike="noStrike">
                          <a:solidFill>
                            <a:srgbClr val="000000"/>
                          </a:solidFill>
                          <a:latin typeface="Calibri"/>
                        </a:rPr>
                        <a:t>2.96</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0.02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3.22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c>
                  <a:txBody>
                    <a:bodyPr lIns="68400" rIns="68400" tIns="0" bIns="0">
                      <a:noAutofit/>
                    </a:bodyPr>
                    <a:p>
                      <a:pPr algn="ctr">
                        <a:lnSpc>
                          <a:spcPct val="150000"/>
                        </a:lnSpc>
                      </a:pPr>
                      <a:r>
                        <a:rPr b="1" lang="en-US" sz="1600" spc="-1" strike="noStrike">
                          <a:solidFill>
                            <a:srgbClr val="000000"/>
                          </a:solidFill>
                          <a:latin typeface="Calibri"/>
                        </a:rPr>
                        <a:t>0.20</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solidFill>
                      <a:srgbClr val="ffffff"/>
                    </a:solidFill>
                  </a:tcPr>
                </a:tc>
              </a:tr>
            </a:tbl>
          </a:graphicData>
        </a:graphic>
      </p:graphicFrame>
      <p:sp>
        <p:nvSpPr>
          <p:cNvPr id="427" name="CustomShape 4"/>
          <p:cNvSpPr/>
          <p:nvPr/>
        </p:nvSpPr>
        <p:spPr>
          <a:xfrm>
            <a:off x="1873440" y="6280560"/>
            <a:ext cx="5123520" cy="577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alibri"/>
                <a:ea typeface="Times New Roman"/>
              </a:rPr>
              <a:t>Interproton distances of fondaparinux derived in free and bound states from NOE data</a:t>
            </a:r>
            <a:endParaRPr b="0" lang="en-US" sz="1600" spc="-1" strike="noStrike">
              <a:latin typeface="Arial"/>
            </a:endParaRPr>
          </a:p>
        </p:txBody>
      </p:sp>
      <p:grpSp>
        <p:nvGrpSpPr>
          <p:cNvPr id="428" name="Group 5"/>
          <p:cNvGrpSpPr/>
          <p:nvPr/>
        </p:nvGrpSpPr>
        <p:grpSpPr>
          <a:xfrm>
            <a:off x="6716160" y="2375280"/>
            <a:ext cx="3546360" cy="1912680"/>
            <a:chOff x="6716160" y="2375280"/>
            <a:chExt cx="3546360" cy="1912680"/>
          </a:xfrm>
        </p:grpSpPr>
        <p:pic>
          <p:nvPicPr>
            <p:cNvPr id="429" name="Picture 5" descr=""/>
            <p:cNvPicPr/>
            <p:nvPr/>
          </p:nvPicPr>
          <p:blipFill>
            <a:blip r:embed="rId1"/>
            <a:stretch/>
          </p:blipFill>
          <p:spPr>
            <a:xfrm>
              <a:off x="6716160" y="2375280"/>
              <a:ext cx="3546360" cy="1912680"/>
            </a:xfrm>
            <a:prstGeom prst="rect">
              <a:avLst/>
            </a:prstGeom>
            <a:ln>
              <a:noFill/>
            </a:ln>
          </p:spPr>
        </p:pic>
        <p:sp>
          <p:nvSpPr>
            <p:cNvPr id="430" name="CustomShape 6"/>
            <p:cNvSpPr/>
            <p:nvPr/>
          </p:nvSpPr>
          <p:spPr>
            <a:xfrm>
              <a:off x="7140600" y="3827520"/>
              <a:ext cx="336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A</a:t>
              </a:r>
              <a:endParaRPr b="0" lang="en-US" sz="1800" spc="-1" strike="noStrike">
                <a:latin typeface="Arial"/>
              </a:endParaRPr>
            </a:p>
          </p:txBody>
        </p:sp>
        <p:sp>
          <p:nvSpPr>
            <p:cNvPr id="431" name="CustomShape 7"/>
            <p:cNvSpPr/>
            <p:nvPr/>
          </p:nvSpPr>
          <p:spPr>
            <a:xfrm>
              <a:off x="7690320" y="3817800"/>
              <a:ext cx="336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B</a:t>
              </a:r>
              <a:endParaRPr b="0" lang="en-US" sz="1800" spc="-1" strike="noStrike">
                <a:latin typeface="Arial"/>
              </a:endParaRPr>
            </a:p>
          </p:txBody>
        </p:sp>
        <p:sp>
          <p:nvSpPr>
            <p:cNvPr id="432" name="CustomShape 8"/>
            <p:cNvSpPr/>
            <p:nvPr/>
          </p:nvSpPr>
          <p:spPr>
            <a:xfrm>
              <a:off x="8233560" y="3810240"/>
              <a:ext cx="3398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C</a:t>
              </a:r>
              <a:endParaRPr b="0" lang="en-US" sz="1800" spc="-1" strike="noStrike">
                <a:latin typeface="Arial"/>
              </a:endParaRPr>
            </a:p>
          </p:txBody>
        </p:sp>
        <p:sp>
          <p:nvSpPr>
            <p:cNvPr id="433" name="CustomShape 9"/>
            <p:cNvSpPr/>
            <p:nvPr/>
          </p:nvSpPr>
          <p:spPr>
            <a:xfrm>
              <a:off x="8748360" y="3827520"/>
              <a:ext cx="3564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D</a:t>
              </a:r>
              <a:endParaRPr b="0" lang="en-US" sz="1800" spc="-1" strike="noStrike">
                <a:latin typeface="Arial"/>
              </a:endParaRPr>
            </a:p>
          </p:txBody>
        </p:sp>
        <p:sp>
          <p:nvSpPr>
            <p:cNvPr id="434" name="CustomShape 10"/>
            <p:cNvSpPr/>
            <p:nvPr/>
          </p:nvSpPr>
          <p:spPr>
            <a:xfrm>
              <a:off x="9437400" y="3842280"/>
              <a:ext cx="32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E</a:t>
              </a:r>
              <a:endParaRPr b="0" lang="en-US" sz="1800" spc="-1" strike="noStrike">
                <a:latin typeface="Arial"/>
              </a:endParaRPr>
            </a:p>
          </p:txBody>
        </p:sp>
      </p:grpSp>
      <p:grpSp>
        <p:nvGrpSpPr>
          <p:cNvPr id="435" name="Group 11"/>
          <p:cNvGrpSpPr/>
          <p:nvPr/>
        </p:nvGrpSpPr>
        <p:grpSpPr>
          <a:xfrm>
            <a:off x="6685560" y="4659480"/>
            <a:ext cx="3795120" cy="1829520"/>
            <a:chOff x="6685560" y="4659480"/>
            <a:chExt cx="3795120" cy="1829520"/>
          </a:xfrm>
        </p:grpSpPr>
        <p:pic>
          <p:nvPicPr>
            <p:cNvPr id="436" name="Picture 6" descr=""/>
            <p:cNvPicPr/>
            <p:nvPr/>
          </p:nvPicPr>
          <p:blipFill>
            <a:blip r:embed="rId2"/>
            <a:stretch/>
          </p:blipFill>
          <p:spPr>
            <a:xfrm>
              <a:off x="6685560" y="4659480"/>
              <a:ext cx="3795120" cy="1597320"/>
            </a:xfrm>
            <a:prstGeom prst="rect">
              <a:avLst/>
            </a:prstGeom>
            <a:ln>
              <a:noFill/>
            </a:ln>
          </p:spPr>
        </p:pic>
        <p:sp>
          <p:nvSpPr>
            <p:cNvPr id="437" name="CustomShape 12"/>
            <p:cNvSpPr/>
            <p:nvPr/>
          </p:nvSpPr>
          <p:spPr>
            <a:xfrm>
              <a:off x="7363440" y="6109560"/>
              <a:ext cx="336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A</a:t>
              </a:r>
              <a:endParaRPr b="0" lang="en-US" sz="1800" spc="-1" strike="noStrike">
                <a:latin typeface="Arial"/>
              </a:endParaRPr>
            </a:p>
          </p:txBody>
        </p:sp>
        <p:sp>
          <p:nvSpPr>
            <p:cNvPr id="438" name="CustomShape 13"/>
            <p:cNvSpPr/>
            <p:nvPr/>
          </p:nvSpPr>
          <p:spPr>
            <a:xfrm>
              <a:off x="7913160" y="6099840"/>
              <a:ext cx="336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B</a:t>
              </a:r>
              <a:endParaRPr b="0" lang="en-US" sz="1800" spc="-1" strike="noStrike">
                <a:latin typeface="Arial"/>
              </a:endParaRPr>
            </a:p>
          </p:txBody>
        </p:sp>
        <p:sp>
          <p:nvSpPr>
            <p:cNvPr id="439" name="CustomShape 14"/>
            <p:cNvSpPr/>
            <p:nvPr/>
          </p:nvSpPr>
          <p:spPr>
            <a:xfrm>
              <a:off x="8456040" y="6092280"/>
              <a:ext cx="3398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C</a:t>
              </a:r>
              <a:endParaRPr b="0" lang="en-US" sz="1800" spc="-1" strike="noStrike">
                <a:latin typeface="Arial"/>
              </a:endParaRPr>
            </a:p>
          </p:txBody>
        </p:sp>
        <p:sp>
          <p:nvSpPr>
            <p:cNvPr id="440" name="CustomShape 15"/>
            <p:cNvSpPr/>
            <p:nvPr/>
          </p:nvSpPr>
          <p:spPr>
            <a:xfrm>
              <a:off x="8971200" y="6109560"/>
              <a:ext cx="3564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D</a:t>
              </a:r>
              <a:endParaRPr b="0" lang="en-US" sz="1800" spc="-1" strike="noStrike">
                <a:latin typeface="Arial"/>
              </a:endParaRPr>
            </a:p>
          </p:txBody>
        </p:sp>
        <p:sp>
          <p:nvSpPr>
            <p:cNvPr id="441" name="CustomShape 16"/>
            <p:cNvSpPr/>
            <p:nvPr/>
          </p:nvSpPr>
          <p:spPr>
            <a:xfrm>
              <a:off x="9476640" y="6124320"/>
              <a:ext cx="3243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E</a:t>
              </a:r>
              <a:endParaRPr b="0" lang="en-US" sz="1800" spc="-1" strike="noStrike">
                <a:latin typeface="Arial"/>
              </a:endParaRPr>
            </a:p>
          </p:txBody>
        </p:sp>
      </p:grpSp>
      <p:sp>
        <p:nvSpPr>
          <p:cNvPr id="442" name="CustomShape 17"/>
          <p:cNvSpPr/>
          <p:nvPr/>
        </p:nvSpPr>
        <p:spPr>
          <a:xfrm>
            <a:off x="6789600" y="4659480"/>
            <a:ext cx="3721320" cy="2095200"/>
          </a:xfrm>
          <a:prstGeom prst="ellipse">
            <a:avLst/>
          </a:prstGeom>
          <a:noFill/>
          <a:ln w="28440">
            <a:solidFill>
              <a:srgbClr val="002060"/>
            </a:solidFill>
            <a:prstDash val="sysDash"/>
          </a:ln>
        </p:spPr>
        <p:style>
          <a:lnRef idx="2">
            <a:schemeClr val="accent1">
              <a:shade val="50000"/>
            </a:schemeClr>
          </a:lnRef>
          <a:fillRef idx="1">
            <a:schemeClr val="accent1"/>
          </a:fillRef>
          <a:effectRef idx="0">
            <a:schemeClr val="accent1"/>
          </a:effectRef>
          <a:fontRef idx="minor"/>
        </p:style>
      </p:sp>
      <p:sp>
        <p:nvSpPr>
          <p:cNvPr id="443" name="CustomShape 18"/>
          <p:cNvSpPr/>
          <p:nvPr/>
        </p:nvSpPr>
        <p:spPr>
          <a:xfrm>
            <a:off x="2044440" y="4466520"/>
            <a:ext cx="4781880" cy="472680"/>
          </a:xfrm>
          <a:prstGeom prst="ellipse">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p:style>
      </p:sp>
      <p:sp>
        <p:nvSpPr>
          <p:cNvPr id="444" name="TextShape 19"/>
          <p:cNvSpPr txBox="1"/>
          <p:nvPr/>
        </p:nvSpPr>
        <p:spPr>
          <a:xfrm>
            <a:off x="8610480" y="6356520"/>
            <a:ext cx="2742840" cy="364680"/>
          </a:xfrm>
          <a:prstGeom prst="rect">
            <a:avLst/>
          </a:prstGeom>
          <a:noFill/>
          <a:ln>
            <a:noFill/>
          </a:ln>
        </p:spPr>
        <p:txBody>
          <a:bodyPr anchor="ctr">
            <a:noAutofit/>
          </a:bodyPr>
          <a:p>
            <a:pPr algn="r">
              <a:lnSpc>
                <a:spcPct val="100000"/>
              </a:lnSpc>
            </a:pPr>
            <a:fld id="{53288B03-1EFE-4ADE-998B-69C6C339369F}" type="slidenum">
              <a:rPr b="0" lang="en-US" sz="1200" spc="-1" strike="noStrike">
                <a:solidFill>
                  <a:srgbClr val="8b8b8b"/>
                </a:solidFill>
                <a:latin typeface="Calibri"/>
              </a:rPr>
              <a:t>&lt;number&gt;</a:t>
            </a:fld>
            <a:endParaRPr b="0" lang="en-US" sz="1200" spc="-1" strike="noStrike">
              <a:latin typeface="Times New Roman"/>
            </a:endParaRPr>
          </a:p>
        </p:txBody>
      </p:sp>
      <p:sp>
        <p:nvSpPr>
          <p:cNvPr id="445" name="CustomShape 20"/>
          <p:cNvSpPr/>
          <p:nvPr/>
        </p:nvSpPr>
        <p:spPr>
          <a:xfrm>
            <a:off x="7262640" y="2130120"/>
            <a:ext cx="2418840" cy="401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baseline="30000">
                <a:solidFill>
                  <a:srgbClr val="000000"/>
                </a:solidFill>
                <a:latin typeface="Calibri"/>
              </a:rPr>
              <a:t>1</a:t>
            </a:r>
            <a:r>
              <a:rPr b="0" lang="en-US" sz="1800" spc="-1" strike="noStrike">
                <a:solidFill>
                  <a:srgbClr val="000000"/>
                </a:solidFill>
                <a:latin typeface="Calibri"/>
              </a:rPr>
              <a:t>C</a:t>
            </a:r>
            <a:r>
              <a:rPr b="0" lang="en-US" sz="1800" spc="-1" strike="noStrike" baseline="-25000">
                <a:solidFill>
                  <a:srgbClr val="000000"/>
                </a:solidFill>
                <a:latin typeface="Calibri"/>
              </a:rPr>
              <a:t>4</a:t>
            </a:r>
            <a:r>
              <a:rPr b="0" lang="en-US" sz="1800" spc="-1" strike="noStrike">
                <a:solidFill>
                  <a:srgbClr val="000000"/>
                </a:solidFill>
                <a:latin typeface="Calibri"/>
              </a:rPr>
              <a:t>-chair for IdoA2S</a:t>
            </a:r>
            <a:endParaRPr b="0" lang="en-US" sz="1800" spc="-1" strike="noStrike">
              <a:latin typeface="Arial"/>
            </a:endParaRPr>
          </a:p>
        </p:txBody>
      </p:sp>
      <p:sp>
        <p:nvSpPr>
          <p:cNvPr id="446" name="CustomShape 21"/>
          <p:cNvSpPr/>
          <p:nvPr/>
        </p:nvSpPr>
        <p:spPr>
          <a:xfrm>
            <a:off x="7030800" y="4281840"/>
            <a:ext cx="2994480" cy="401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baseline="30000">
                <a:solidFill>
                  <a:srgbClr val="000000"/>
                </a:solidFill>
                <a:latin typeface="Calibri"/>
              </a:rPr>
              <a:t>2</a:t>
            </a:r>
            <a:r>
              <a:rPr b="0" lang="en-US" sz="1800" spc="-1" strike="noStrike">
                <a:solidFill>
                  <a:srgbClr val="000000"/>
                </a:solidFill>
                <a:latin typeface="Calibri"/>
              </a:rPr>
              <a:t>S</a:t>
            </a:r>
            <a:r>
              <a:rPr b="0" lang="en-US" sz="1800" spc="-1" strike="noStrike" baseline="-25000">
                <a:solidFill>
                  <a:srgbClr val="000000"/>
                </a:solidFill>
                <a:latin typeface="Calibri"/>
              </a:rPr>
              <a:t>0</a:t>
            </a:r>
            <a:r>
              <a:rPr b="0" lang="en-US" sz="1800" spc="-1" strike="noStrike">
                <a:solidFill>
                  <a:srgbClr val="000000"/>
                </a:solidFill>
                <a:latin typeface="Calibri"/>
              </a:rPr>
              <a:t>-skew boat for IdoA2S</a:t>
            </a:r>
            <a:endParaRPr b="0" lang="en-US" sz="1800" spc="-1" strike="noStrike">
              <a:latin typeface="Arial"/>
            </a:endParaRPr>
          </a:p>
        </p:txBody>
      </p:sp>
      <p:sp>
        <p:nvSpPr>
          <p:cNvPr id="447" name="CustomShape 22"/>
          <p:cNvSpPr/>
          <p:nvPr/>
        </p:nvSpPr>
        <p:spPr>
          <a:xfrm>
            <a:off x="218160" y="2556000"/>
            <a:ext cx="1691280" cy="3930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Experiment done at crossover point in which noe’s go from positive to negative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rPr>
              <a:t>No contribution from unbound ligand</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4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48" name="Table 1"/>
          <p:cNvGraphicFramePr/>
          <p:nvPr/>
        </p:nvGraphicFramePr>
        <p:xfrm>
          <a:off x="1621800" y="3096000"/>
          <a:ext cx="9046080" cy="1710720"/>
        </p:xfrm>
        <a:graphic>
          <a:graphicData uri="http://schemas.openxmlformats.org/drawingml/2006/table">
            <a:tbl>
              <a:tblPr/>
              <a:tblGrid>
                <a:gridCol w="1071000"/>
                <a:gridCol w="640080"/>
                <a:gridCol w="692640"/>
                <a:gridCol w="560160"/>
                <a:gridCol w="488880"/>
                <a:gridCol w="651960"/>
                <a:gridCol w="682200"/>
                <a:gridCol w="682920"/>
                <a:gridCol w="562680"/>
                <a:gridCol w="631800"/>
                <a:gridCol w="592200"/>
                <a:gridCol w="544680"/>
                <a:gridCol w="614160"/>
                <a:gridCol w="630720"/>
              </a:tblGrid>
              <a:tr h="626760">
                <a:tc>
                  <a:txBody>
                    <a:bodyPr lIns="68400" rIns="68400" tIns="0" bIns="0" anchor="ctr">
                      <a:noAutofit/>
                    </a:bodyPr>
                    <a:p>
                      <a:pPr algn="ctr">
                        <a:lnSpc>
                          <a:spcPct val="150000"/>
                        </a:lnSpc>
                        <a:spcAft>
                          <a:spcPts val="1001"/>
                        </a:spcAft>
                      </a:pPr>
                      <a:r>
                        <a:rPr b="1" lang="en-US" sz="1400" spc="-1" strike="noStrike">
                          <a:solidFill>
                            <a:srgbClr val="000000"/>
                          </a:solidFill>
                          <a:latin typeface="Calibri"/>
                          <a:ea typeface="SimSun"/>
                        </a:rPr>
                        <a:t>Crosspeak</a:t>
                      </a:r>
                      <a:endParaRPr b="0" lang="en-US" sz="1400" spc="-1" strike="noStrike">
                        <a:latin typeface="Arial"/>
                      </a:endParaRPr>
                    </a:p>
                  </a:txBody>
                  <a:tcPr marL="68400" marR="68400">
                    <a:lnL w="12240">
                      <a:noFill/>
                    </a:lnL>
                    <a:lnR w="12240">
                      <a:solidFill>
                        <a:srgbClr val="000000"/>
                      </a:solid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1</a:t>
                      </a:r>
                      <a:endParaRPr b="0" lang="en-US" sz="1600" spc="-1" strike="noStrike">
                        <a:latin typeface="Arial"/>
                      </a:endParaRPr>
                    </a:p>
                  </a:txBody>
                  <a:tcPr marL="68400" marR="68400">
                    <a:lnL w="12240">
                      <a:solidFill>
                        <a:srgbClr val="000000"/>
                      </a:solid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3</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4</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5</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6</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7</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8</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9</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10</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11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12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1" lang="en-US" sz="1600" spc="-1" strike="noStrike">
                          <a:solidFill>
                            <a:srgbClr val="000000"/>
                          </a:solidFill>
                          <a:latin typeface="Calibri"/>
                          <a:ea typeface="SimSun"/>
                        </a:rPr>
                        <a:t>13</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r>
              <a:tr h="352440">
                <a:tc>
                  <a:txBody>
                    <a:bodyPr lIns="68400" rIns="68400" tIns="0" bIns="0" anchor="ctr">
                      <a:noAutofit/>
                    </a:bodyPr>
                    <a:p>
                      <a:pPr algn="ctr">
                        <a:lnSpc>
                          <a:spcPct val="150000"/>
                        </a:lnSpc>
                        <a:spcAft>
                          <a:spcPts val="1001"/>
                        </a:spcAft>
                      </a:pPr>
                      <a:r>
                        <a:rPr b="1" lang="en-US" sz="1400" spc="-1" strike="noStrike">
                          <a:solidFill>
                            <a:srgbClr val="000000"/>
                          </a:solidFill>
                          <a:latin typeface="Calibri"/>
                          <a:ea typeface="SimSun"/>
                        </a:rPr>
                        <a:t>TauC (ns)</a:t>
                      </a:r>
                      <a:endParaRPr b="0" lang="en-US" sz="1400" spc="-1" strike="noStrike">
                        <a:latin typeface="Arial"/>
                      </a:endParaRPr>
                    </a:p>
                  </a:txBody>
                  <a:tcPr marL="68400" marR="68400">
                    <a:lnL w="12240">
                      <a:noFill/>
                    </a:lnL>
                    <a:lnR w="12240">
                      <a:solidFill>
                        <a:srgbClr val="000000"/>
                      </a:solid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8.6</a:t>
                      </a:r>
                      <a:endParaRPr b="0" lang="en-US" sz="1600" spc="-1" strike="noStrike">
                        <a:latin typeface="Arial"/>
                      </a:endParaRPr>
                    </a:p>
                  </a:txBody>
                  <a:tcPr marL="68400" marR="68400">
                    <a:lnL w="12240">
                      <a:solidFill>
                        <a:srgbClr val="000000"/>
                      </a:solid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8.2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5.8</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7.8</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11.6</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9.9</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9.1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7.3</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8.7</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7.2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7.0</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10.1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8.4</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r>
              <a:tr h="704520">
                <a:tc>
                  <a:txBody>
                    <a:bodyPr lIns="68400" rIns="68400" tIns="0" bIns="0" anchor="ctr">
                      <a:noAutofit/>
                    </a:bodyPr>
                    <a:p>
                      <a:pPr algn="ctr">
                        <a:lnSpc>
                          <a:spcPct val="150000"/>
                        </a:lnSpc>
                        <a:spcAft>
                          <a:spcPts val="1001"/>
                        </a:spcAft>
                      </a:pPr>
                      <a:r>
                        <a:rPr b="1" lang="en-US" sz="1400" spc="-1" strike="noStrike">
                          <a:solidFill>
                            <a:srgbClr val="000000"/>
                          </a:solidFill>
                          <a:latin typeface="Calibri"/>
                          <a:ea typeface="SimSun"/>
                        </a:rPr>
                        <a:t>Assignment</a:t>
                      </a:r>
                      <a:endParaRPr b="0" lang="en-US" sz="1400" spc="-1" strike="noStrike">
                        <a:latin typeface="Arial"/>
                      </a:endParaRPr>
                    </a:p>
                  </a:txBody>
                  <a:tcPr marL="68400" marR="68400">
                    <a:lnL w="12240">
                      <a:noFill/>
                    </a:lnL>
                    <a:lnR w="12240">
                      <a:solidFill>
                        <a:srgbClr val="000000"/>
                      </a:solid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K144</a:t>
                      </a:r>
                      <a:endParaRPr b="0" lang="en-US" sz="1600" spc="-1" strike="noStrike">
                        <a:latin typeface="Arial"/>
                      </a:endParaRPr>
                    </a:p>
                  </a:txBody>
                  <a:tcPr marL="68400" marR="68400">
                    <a:lnL w="12240">
                      <a:solidFill>
                        <a:srgbClr val="000000"/>
                      </a:solid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K121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K69</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K32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K68</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K185</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K170</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K61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K204</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K72</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K71</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K37</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c>
                  <a:txBody>
                    <a:bodyPr lIns="68400" rIns="68400" tIns="0" bIns="0" anchor="ctr">
                      <a:noAutofit/>
                    </a:bodyPr>
                    <a:p>
                      <a:pPr algn="ctr">
                        <a:lnSpc>
                          <a:spcPct val="150000"/>
                        </a:lnSpc>
                        <a:spcAft>
                          <a:spcPts val="1001"/>
                        </a:spcAft>
                      </a:pPr>
                      <a:r>
                        <a:rPr b="0" lang="en-US" sz="1600" spc="-1" strike="noStrike">
                          <a:solidFill>
                            <a:srgbClr val="000000"/>
                          </a:solidFill>
                          <a:latin typeface="Calibri"/>
                          <a:ea typeface="SimSun"/>
                        </a:rPr>
                        <a:t>K148</a:t>
                      </a:r>
                      <a:endParaRPr b="0" lang="en-US" sz="1600" spc="-1" strike="noStrike">
                        <a:latin typeface="Arial"/>
                      </a:endParaRPr>
                    </a:p>
                  </a:txBody>
                  <a:tcPr marL="68400" marR="68400">
                    <a:lnL w="12240">
                      <a:noFill/>
                    </a:lnL>
                    <a:lnR w="12240">
                      <a:noFill/>
                    </a:lnR>
                    <a:lnT w="12240">
                      <a:solidFill>
                        <a:srgbClr val="000000"/>
                      </a:solidFill>
                    </a:lnT>
                    <a:lnB w="12240">
                      <a:solidFill>
                        <a:srgbClr val="000000"/>
                      </a:solidFill>
                    </a:lnB>
                    <a:noFill/>
                  </a:tcPr>
                </a:tc>
              </a:tr>
              <a:tr h="626760">
                <a:tc>
                  <a:txBody>
                    <a:bodyPr lIns="68400" rIns="68400" tIns="0" bIns="0" anchor="ctr">
                      <a:noAutofit/>
                    </a:bodyPr>
                    <a:p>
                      <a:pPr algn="ctr">
                        <a:lnSpc>
                          <a:spcPct val="150000"/>
                        </a:lnSpc>
                        <a:spcAft>
                          <a:spcPts val="1001"/>
                        </a:spcAft>
                      </a:pPr>
                      <a:r>
                        <a:rPr b="1" lang="en-US" sz="1400" spc="-1" strike="noStrike">
                          <a:solidFill>
                            <a:srgbClr val="000000"/>
                          </a:solidFill>
                          <a:latin typeface="Calibri"/>
                          <a:ea typeface="SimSun"/>
                        </a:rPr>
                        <a:t>Average TauC</a:t>
                      </a:r>
                      <a:endParaRPr b="0" lang="en-US" sz="1400" spc="-1" strike="noStrike">
                        <a:latin typeface="Arial"/>
                      </a:endParaRPr>
                    </a:p>
                  </a:txBody>
                  <a:tcPr marL="68400" marR="68400">
                    <a:lnL w="12240">
                      <a:noFill/>
                    </a:lnL>
                    <a:lnR w="12240">
                      <a:solidFill>
                        <a:srgbClr val="000000"/>
                      </a:solidFill>
                    </a:lnR>
                    <a:lnT w="12240">
                      <a:solidFill>
                        <a:srgbClr val="000000"/>
                      </a:solidFill>
                    </a:lnT>
                    <a:lnB w="12240">
                      <a:solidFill>
                        <a:srgbClr val="000000"/>
                      </a:solidFill>
                    </a:lnB>
                    <a:noFill/>
                  </a:tcPr>
                </a:tc>
                <a:tc gridSpan="13">
                  <a:txBody>
                    <a:bodyPr lIns="68400" rIns="68400" tIns="0" bIns="0" anchor="ctr">
                      <a:noAutofit/>
                    </a:bodyPr>
                    <a:p>
                      <a:pPr algn="ctr">
                        <a:lnSpc>
                          <a:spcPct val="150000"/>
                        </a:lnSpc>
                        <a:spcAft>
                          <a:spcPts val="1001"/>
                        </a:spcAft>
                      </a:pPr>
                      <a:r>
                        <a:rPr b="1" lang="en-US" sz="1800" spc="-1" strike="noStrike">
                          <a:solidFill>
                            <a:srgbClr val="ff0000"/>
                          </a:solidFill>
                          <a:latin typeface="Calibri"/>
                          <a:ea typeface="SimSun"/>
                        </a:rPr>
                        <a:t>8.4 ns</a:t>
                      </a:r>
                      <a:endParaRPr b="0" lang="en-US" sz="1800" spc="-1" strike="noStrike">
                        <a:latin typeface="Arial"/>
                      </a:endParaRPr>
                    </a:p>
                  </a:txBody>
                  <a:tcPr marL="68400" marR="68400">
                    <a:lnL w="12240">
                      <a:solidFill>
                        <a:srgbClr val="000000"/>
                      </a:solidFill>
                    </a:lnL>
                    <a:lnR w="12240">
                      <a:noFill/>
                    </a:lnR>
                    <a:lnT w="12240">
                      <a:solidFill>
                        <a:srgbClr val="000000"/>
                      </a:solidFill>
                    </a:lnT>
                    <a:lnB w="12240">
                      <a:solidFill>
                        <a:srgbClr val="000000"/>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bl>
          </a:graphicData>
        </a:graphic>
      </p:graphicFrame>
      <p:sp>
        <p:nvSpPr>
          <p:cNvPr id="449" name="CustomShape 2"/>
          <p:cNvSpPr/>
          <p:nvPr/>
        </p:nvSpPr>
        <p:spPr>
          <a:xfrm>
            <a:off x="1819800" y="353520"/>
            <a:ext cx="8710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Will HS binding induce LAR oligomerization?</a:t>
            </a:r>
            <a:endParaRPr b="0" lang="en-US" sz="3600" spc="-1" strike="noStrike">
              <a:latin typeface="Arial"/>
            </a:endParaRPr>
          </a:p>
        </p:txBody>
      </p:sp>
      <p:sp>
        <p:nvSpPr>
          <p:cNvPr id="450" name="CustomShape 3"/>
          <p:cNvSpPr/>
          <p:nvPr/>
        </p:nvSpPr>
        <p:spPr>
          <a:xfrm>
            <a:off x="2042640" y="1444320"/>
            <a:ext cx="8181360" cy="913320"/>
          </a:xfrm>
          <a:prstGeom prst="rect">
            <a:avLst/>
          </a:prstGeom>
          <a:noFill/>
          <a:ln>
            <a:noFill/>
          </a:ln>
        </p:spPr>
        <p:style>
          <a:lnRef idx="0"/>
          <a:fillRef idx="0"/>
          <a:effectRef idx="0"/>
          <a:fontRef idx="minor"/>
        </p:style>
        <p:txBody>
          <a:bodyPr wrap="none" lIns="90000" rIns="90000" tIns="45000" bIns="45000">
            <a:spAutoFit/>
          </a:bodyPr>
          <a:p>
            <a:pPr marL="285840" indent="-285480">
              <a:lnSpc>
                <a:spcPct val="100000"/>
              </a:lnSpc>
              <a:buClr>
                <a:srgbClr val="000000"/>
              </a:buClr>
              <a:buFont typeface="Arial"/>
              <a:buChar char="•"/>
            </a:pPr>
            <a:r>
              <a:rPr b="0" lang="en-US" sz="1800" spc="-1" strike="noStrike">
                <a:solidFill>
                  <a:srgbClr val="000000"/>
                </a:solidFill>
                <a:latin typeface="Calibri"/>
              </a:rPr>
              <a:t>Molecular weight can be calculated from rotational correlation time</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Previous studies: HS will induce RPTP σ oligomerization</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Τc (ns) = 0.5 × MW (KDa)</a:t>
            </a:r>
            <a:endParaRPr b="0" lang="en-US" sz="1800" spc="-1" strike="noStrike">
              <a:latin typeface="Arial"/>
            </a:endParaRPr>
          </a:p>
        </p:txBody>
      </p:sp>
      <p:sp>
        <p:nvSpPr>
          <p:cNvPr id="451" name="CustomShape 4"/>
          <p:cNvSpPr/>
          <p:nvPr/>
        </p:nvSpPr>
        <p:spPr>
          <a:xfrm>
            <a:off x="1875240" y="2615760"/>
            <a:ext cx="8376120" cy="6073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lang="en-US" sz="1800" spc="-1" strike="noStrike">
                <a:solidFill>
                  <a:srgbClr val="000000"/>
                </a:solidFill>
                <a:latin typeface="Calibri"/>
                <a:ea typeface="Times New Roman"/>
              </a:rPr>
              <a:t>Ta</a:t>
            </a:r>
            <a:r>
              <a:rPr b="1" lang="en-US" sz="1600" spc="-1" strike="noStrike">
                <a:solidFill>
                  <a:srgbClr val="000000"/>
                </a:solidFill>
                <a:latin typeface="Calibri"/>
                <a:ea typeface="Times New Roman"/>
              </a:rPr>
              <a:t>ble. </a:t>
            </a:r>
            <a:r>
              <a:rPr b="0" lang="en-US" sz="1600" spc="-1" strike="noStrike">
                <a:solidFill>
                  <a:srgbClr val="000000"/>
                </a:solidFill>
                <a:latin typeface="Calibri"/>
                <a:ea typeface="Times New Roman"/>
              </a:rPr>
              <a:t>Rotational correlation time τc of Lys residues in LAR in the presence of fondaparinux. </a:t>
            </a:r>
            <a:endParaRPr b="0" lang="en-US" sz="1600" spc="-1" strike="noStrike">
              <a:latin typeface="Arial"/>
            </a:endParaRPr>
          </a:p>
        </p:txBody>
      </p:sp>
      <p:sp>
        <p:nvSpPr>
          <p:cNvPr id="452" name="CustomShape 5"/>
          <p:cNvSpPr/>
          <p:nvPr/>
        </p:nvSpPr>
        <p:spPr>
          <a:xfrm>
            <a:off x="2460960" y="1257120"/>
            <a:ext cx="7691400" cy="1206360"/>
          </a:xfrm>
          <a:prstGeom prst="roundRect">
            <a:avLst>
              <a:gd name="adj" fmla="val 16667"/>
            </a:avLst>
          </a:prstGeom>
          <a:noFill/>
          <a:ln w="19080"/>
        </p:spPr>
        <p:style>
          <a:lnRef idx="1">
            <a:schemeClr val="accent1"/>
          </a:lnRef>
          <a:fillRef idx="3">
            <a:schemeClr val="accent1"/>
          </a:fillRef>
          <a:effectRef idx="2">
            <a:schemeClr val="accent1"/>
          </a:effectRef>
          <a:fontRef idx="minor"/>
        </p:style>
      </p:sp>
      <p:sp>
        <p:nvSpPr>
          <p:cNvPr id="453" name="CustomShape 6"/>
          <p:cNvSpPr/>
          <p:nvPr/>
        </p:nvSpPr>
        <p:spPr>
          <a:xfrm>
            <a:off x="2693520" y="5678280"/>
            <a:ext cx="631224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alibri"/>
              </a:rPr>
              <a:t>LAR-fondaparinux complex: </a:t>
            </a:r>
            <a:r>
              <a:rPr b="1" lang="en-US" sz="2400" spc="-1" strike="noStrike">
                <a:solidFill>
                  <a:srgbClr val="000000"/>
                </a:solidFill>
                <a:latin typeface="Calibri"/>
              </a:rPr>
              <a:t>MONOMER</a:t>
            </a:r>
            <a:endParaRPr b="0" lang="en-US" sz="2400" spc="-1" strike="noStrike">
              <a:latin typeface="Arial"/>
            </a:endParaRPr>
          </a:p>
        </p:txBody>
      </p:sp>
      <p:sp>
        <p:nvSpPr>
          <p:cNvPr id="454" name="TextShape 7"/>
          <p:cNvSpPr txBox="1"/>
          <p:nvPr/>
        </p:nvSpPr>
        <p:spPr>
          <a:xfrm>
            <a:off x="8610480" y="6356520"/>
            <a:ext cx="2742840" cy="364680"/>
          </a:xfrm>
          <a:prstGeom prst="rect">
            <a:avLst/>
          </a:prstGeom>
          <a:noFill/>
          <a:ln>
            <a:noFill/>
          </a:ln>
        </p:spPr>
        <p:txBody>
          <a:bodyPr anchor="ctr">
            <a:noAutofit/>
          </a:bodyPr>
          <a:p>
            <a:pPr algn="r">
              <a:lnSpc>
                <a:spcPct val="100000"/>
              </a:lnSpc>
            </a:pPr>
            <a:fld id="{018E02FC-D35E-4D3E-93D8-04F4A395CD57}"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5" name="Picture 10" descr=""/>
          <p:cNvPicPr/>
          <p:nvPr/>
        </p:nvPicPr>
        <p:blipFill>
          <a:blip r:embed="rId1"/>
          <a:stretch/>
        </p:blipFill>
        <p:spPr>
          <a:xfrm>
            <a:off x="5774040" y="5205240"/>
            <a:ext cx="4732200" cy="1455120"/>
          </a:xfrm>
          <a:prstGeom prst="rect">
            <a:avLst/>
          </a:prstGeom>
          <a:ln>
            <a:noFill/>
          </a:ln>
        </p:spPr>
      </p:pic>
      <p:pic>
        <p:nvPicPr>
          <p:cNvPr id="456" name="Picture 2" descr=""/>
          <p:cNvPicPr/>
          <p:nvPr/>
        </p:nvPicPr>
        <p:blipFill>
          <a:blip r:embed="rId2"/>
          <a:stretch/>
        </p:blipFill>
        <p:spPr>
          <a:xfrm>
            <a:off x="5971320" y="3793680"/>
            <a:ext cx="4696560" cy="1426320"/>
          </a:xfrm>
          <a:prstGeom prst="rect">
            <a:avLst/>
          </a:prstGeom>
          <a:ln>
            <a:noFill/>
          </a:ln>
        </p:spPr>
      </p:pic>
      <p:grpSp>
        <p:nvGrpSpPr>
          <p:cNvPr id="457" name="Group 1"/>
          <p:cNvGrpSpPr/>
          <p:nvPr/>
        </p:nvGrpSpPr>
        <p:grpSpPr>
          <a:xfrm>
            <a:off x="1675800" y="2985840"/>
            <a:ext cx="4252320" cy="3714840"/>
            <a:chOff x="1675800" y="2985840"/>
            <a:chExt cx="4252320" cy="3714840"/>
          </a:xfrm>
        </p:grpSpPr>
        <p:pic>
          <p:nvPicPr>
            <p:cNvPr id="458" name="Picture 3" descr="C:\Users\Qi Gao\Dropbox\LAR_manuscript\LAR-HS-Dimer-labels.jpg"/>
            <p:cNvPicPr/>
            <p:nvPr/>
          </p:nvPicPr>
          <p:blipFill>
            <a:blip r:embed="rId3"/>
            <a:srcRect l="12685" t="5260" r="7942" b="14687"/>
            <a:stretch/>
          </p:blipFill>
          <p:spPr>
            <a:xfrm>
              <a:off x="1675800" y="3370320"/>
              <a:ext cx="4252320" cy="3330360"/>
            </a:xfrm>
            <a:prstGeom prst="rect">
              <a:avLst/>
            </a:prstGeom>
            <a:ln>
              <a:noFill/>
            </a:ln>
          </p:spPr>
        </p:pic>
        <p:sp>
          <p:nvSpPr>
            <p:cNvPr id="459" name="CustomShape 2"/>
            <p:cNvSpPr/>
            <p:nvPr/>
          </p:nvSpPr>
          <p:spPr>
            <a:xfrm>
              <a:off x="2083320" y="2985840"/>
              <a:ext cx="156492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rPr>
                <a:t>Molecule A</a:t>
              </a:r>
              <a:endParaRPr b="0" lang="en-US" sz="2000" spc="-1" strike="noStrike">
                <a:latin typeface="Arial"/>
              </a:endParaRPr>
            </a:p>
          </p:txBody>
        </p:sp>
        <p:sp>
          <p:nvSpPr>
            <p:cNvPr id="460" name="CustomShape 3"/>
            <p:cNvSpPr/>
            <p:nvPr/>
          </p:nvSpPr>
          <p:spPr>
            <a:xfrm>
              <a:off x="4089600" y="3152160"/>
              <a:ext cx="156636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rPr>
                <a:t>Molecule B</a:t>
              </a:r>
              <a:endParaRPr b="0" lang="en-US" sz="2000" spc="-1" strike="noStrike">
                <a:latin typeface="Arial"/>
              </a:endParaRPr>
            </a:p>
          </p:txBody>
        </p:sp>
      </p:grpSp>
      <p:sp>
        <p:nvSpPr>
          <p:cNvPr id="461" name="CustomShape 4"/>
          <p:cNvSpPr/>
          <p:nvPr/>
        </p:nvSpPr>
        <p:spPr>
          <a:xfrm>
            <a:off x="1684440" y="2618640"/>
            <a:ext cx="4124520" cy="515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Calibri"/>
              </a:rPr>
              <a:t>Coles, C. H., et al. (2011). Science </a:t>
            </a:r>
            <a:r>
              <a:rPr b="1" lang="en-US" sz="1400" spc="-1" strike="noStrike">
                <a:solidFill>
                  <a:srgbClr val="000000"/>
                </a:solidFill>
                <a:latin typeface="Calibri"/>
              </a:rPr>
              <a:t>332</a:t>
            </a:r>
            <a:r>
              <a:rPr b="0" lang="en-US" sz="1400" spc="-1" strike="noStrike">
                <a:solidFill>
                  <a:srgbClr val="000000"/>
                </a:solidFill>
                <a:latin typeface="Calibri"/>
              </a:rPr>
              <a:t>(6028): 484-488.</a:t>
            </a:r>
            <a:endParaRPr b="0" lang="en-US" sz="1400" spc="-1" strike="noStrike">
              <a:latin typeface="Arial"/>
            </a:endParaRPr>
          </a:p>
        </p:txBody>
      </p:sp>
      <p:pic>
        <p:nvPicPr>
          <p:cNvPr id="462" name="Picture 7" descr=""/>
          <p:cNvPicPr/>
          <p:nvPr/>
        </p:nvPicPr>
        <p:blipFill>
          <a:blip r:embed="rId4"/>
          <a:srcRect l="4007" t="78752" r="0" b="0"/>
          <a:stretch/>
        </p:blipFill>
        <p:spPr>
          <a:xfrm>
            <a:off x="1766880" y="1255320"/>
            <a:ext cx="4041720" cy="1303560"/>
          </a:xfrm>
          <a:prstGeom prst="rect">
            <a:avLst/>
          </a:prstGeom>
          <a:ln>
            <a:noFill/>
          </a:ln>
        </p:spPr>
      </p:pic>
      <p:pic>
        <p:nvPicPr>
          <p:cNvPr id="463" name="Picture 8" descr=""/>
          <p:cNvPicPr/>
          <p:nvPr/>
        </p:nvPicPr>
        <p:blipFill>
          <a:blip r:embed="rId5"/>
          <a:srcRect l="0" t="0" r="1233" b="3734"/>
          <a:stretch/>
        </p:blipFill>
        <p:spPr>
          <a:xfrm>
            <a:off x="6328800" y="1184400"/>
            <a:ext cx="3681720" cy="2069280"/>
          </a:xfrm>
          <a:prstGeom prst="rect">
            <a:avLst/>
          </a:prstGeom>
          <a:ln>
            <a:noFill/>
          </a:ln>
        </p:spPr>
      </p:pic>
      <p:sp>
        <p:nvSpPr>
          <p:cNvPr id="464" name="CustomShape 5"/>
          <p:cNvSpPr/>
          <p:nvPr/>
        </p:nvSpPr>
        <p:spPr>
          <a:xfrm>
            <a:off x="3224880" y="286200"/>
            <a:ext cx="65426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000000"/>
                </a:solidFill>
                <a:latin typeface="Calibri"/>
              </a:rPr>
              <a:t>LAR-HS Oligomerization Model </a:t>
            </a:r>
            <a:endParaRPr b="0" lang="en-US" sz="3600" spc="-1" strike="noStrike">
              <a:latin typeface="Arial"/>
            </a:endParaRPr>
          </a:p>
        </p:txBody>
      </p:sp>
      <p:sp>
        <p:nvSpPr>
          <p:cNvPr id="465" name="CustomShape 6"/>
          <p:cNvSpPr/>
          <p:nvPr/>
        </p:nvSpPr>
        <p:spPr>
          <a:xfrm>
            <a:off x="5808960" y="3350880"/>
            <a:ext cx="4204440" cy="699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alibri"/>
              </a:rPr>
              <a:t>Heparan Sulfate </a:t>
            </a:r>
            <a:r>
              <a:rPr b="0" i="1" lang="en-US" sz="2000" spc="-1" strike="noStrike">
                <a:solidFill>
                  <a:srgbClr val="000000"/>
                </a:solidFill>
                <a:latin typeface="Calibri"/>
              </a:rPr>
              <a:t>vs</a:t>
            </a:r>
            <a:r>
              <a:rPr b="0" lang="en-US" sz="2000" spc="-1" strike="noStrike">
                <a:solidFill>
                  <a:srgbClr val="000000"/>
                </a:solidFill>
                <a:latin typeface="Calibri"/>
              </a:rPr>
              <a:t> Chondroitin Sulfate</a:t>
            </a:r>
            <a:endParaRPr b="0" lang="en-US" sz="2000" spc="-1" strike="noStrike">
              <a:latin typeface="Arial"/>
            </a:endParaRPr>
          </a:p>
        </p:txBody>
      </p:sp>
      <p:sp>
        <p:nvSpPr>
          <p:cNvPr id="466" name="CustomShape 7"/>
          <p:cNvSpPr/>
          <p:nvPr/>
        </p:nvSpPr>
        <p:spPr>
          <a:xfrm>
            <a:off x="5252400" y="4282560"/>
            <a:ext cx="15224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000000"/>
                </a:solidFill>
                <a:uFillTx/>
                <a:latin typeface="Calibri"/>
              </a:rPr>
              <a:t>HS octamer</a:t>
            </a:r>
            <a:endParaRPr b="0" lang="en-US" sz="1800" spc="-1" strike="noStrike">
              <a:latin typeface="Arial"/>
            </a:endParaRPr>
          </a:p>
        </p:txBody>
      </p:sp>
      <p:sp>
        <p:nvSpPr>
          <p:cNvPr id="467" name="CustomShape 8"/>
          <p:cNvSpPr/>
          <p:nvPr/>
        </p:nvSpPr>
        <p:spPr>
          <a:xfrm>
            <a:off x="5203440" y="5563800"/>
            <a:ext cx="17280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000000"/>
                </a:solidFill>
                <a:uFillTx/>
                <a:latin typeface="Calibri"/>
              </a:rPr>
              <a:t>CS E octamer</a:t>
            </a:r>
            <a:endParaRPr b="0" lang="en-US" sz="1800" spc="-1" strike="noStrike">
              <a:latin typeface="Arial"/>
            </a:endParaRPr>
          </a:p>
        </p:txBody>
      </p:sp>
      <p:sp>
        <p:nvSpPr>
          <p:cNvPr id="468" name="TextShape 9"/>
          <p:cNvSpPr txBox="1"/>
          <p:nvPr/>
        </p:nvSpPr>
        <p:spPr>
          <a:xfrm>
            <a:off x="8300880" y="6364440"/>
            <a:ext cx="2133360" cy="364680"/>
          </a:xfrm>
          <a:prstGeom prst="rect">
            <a:avLst/>
          </a:prstGeom>
          <a:noFill/>
          <a:ln>
            <a:noFill/>
          </a:ln>
        </p:spPr>
        <p:txBody>
          <a:bodyPr anchor="ctr">
            <a:noAutofit/>
          </a:bodyPr>
          <a:p>
            <a:pPr algn="r">
              <a:lnSpc>
                <a:spcPct val="100000"/>
              </a:lnSpc>
            </a:pPr>
            <a:fld id="{F87D83B8-7D55-4030-8343-C613D6A39C9A}"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9" name="Picture 3" descr=""/>
          <p:cNvPicPr/>
          <p:nvPr/>
        </p:nvPicPr>
        <p:blipFill>
          <a:blip r:embed="rId1"/>
          <a:srcRect l="13269" t="1270" r="22385" b="0"/>
          <a:stretch/>
        </p:blipFill>
        <p:spPr>
          <a:xfrm>
            <a:off x="1886760" y="2497680"/>
            <a:ext cx="3688920" cy="3575520"/>
          </a:xfrm>
          <a:prstGeom prst="rect">
            <a:avLst/>
          </a:prstGeom>
          <a:ln>
            <a:noFill/>
          </a:ln>
        </p:spPr>
      </p:pic>
      <p:sp>
        <p:nvSpPr>
          <p:cNvPr id="470" name="CustomShape 1"/>
          <p:cNvSpPr/>
          <p:nvPr/>
        </p:nvSpPr>
        <p:spPr>
          <a:xfrm>
            <a:off x="1629360" y="97200"/>
            <a:ext cx="9207720" cy="63900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en-US" sz="3600" spc="-1" strike="noStrike">
                <a:solidFill>
                  <a:srgbClr val="000000"/>
                </a:solidFill>
                <a:latin typeface="Calibri Light"/>
                <a:ea typeface="AR PL UMing HK"/>
              </a:rPr>
              <a:t>LAR-Fondaparinux Docking Results</a:t>
            </a:r>
            <a:endParaRPr b="0" lang="en-US" sz="3600" spc="-1" strike="noStrike">
              <a:latin typeface="Arial"/>
            </a:endParaRPr>
          </a:p>
        </p:txBody>
      </p:sp>
      <p:pic>
        <p:nvPicPr>
          <p:cNvPr id="471" name="Picture 5" descr=""/>
          <p:cNvPicPr/>
          <p:nvPr/>
        </p:nvPicPr>
        <p:blipFill>
          <a:blip r:embed="rId2"/>
          <a:srcRect l="0" t="0" r="1233" b="3734"/>
          <a:stretch/>
        </p:blipFill>
        <p:spPr>
          <a:xfrm>
            <a:off x="6290280" y="2931120"/>
            <a:ext cx="4191120" cy="2935800"/>
          </a:xfrm>
          <a:prstGeom prst="rect">
            <a:avLst/>
          </a:prstGeom>
          <a:ln>
            <a:noFill/>
          </a:ln>
        </p:spPr>
      </p:pic>
      <p:sp>
        <p:nvSpPr>
          <p:cNvPr id="472" name="CustomShape 2"/>
          <p:cNvSpPr/>
          <p:nvPr/>
        </p:nvSpPr>
        <p:spPr>
          <a:xfrm>
            <a:off x="6290280" y="6106320"/>
            <a:ext cx="447552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alibri"/>
              </a:rPr>
              <a:t>Expanded view of the binding pocket for the LAR-fondaparinux HADDOCK structure.</a:t>
            </a:r>
            <a:endParaRPr b="0" lang="en-US" sz="1600" spc="-1" strike="noStrike">
              <a:latin typeface="Arial"/>
            </a:endParaRPr>
          </a:p>
        </p:txBody>
      </p:sp>
      <p:sp>
        <p:nvSpPr>
          <p:cNvPr id="473" name="CustomShape 3"/>
          <p:cNvSpPr/>
          <p:nvPr/>
        </p:nvSpPr>
        <p:spPr>
          <a:xfrm>
            <a:off x="1523880" y="6102360"/>
            <a:ext cx="457056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alibri"/>
                <a:ea typeface="Times New Roman"/>
              </a:rPr>
              <a:t>Top 5 HADDOCK structures with the highest score and lowest energy for the LAR-fondaparinux complex</a:t>
            </a:r>
            <a:endParaRPr b="0" lang="en-US" sz="1600" spc="-1" strike="noStrike">
              <a:latin typeface="Arial"/>
            </a:endParaRPr>
          </a:p>
        </p:txBody>
      </p:sp>
      <p:sp>
        <p:nvSpPr>
          <p:cNvPr id="474" name="CustomShape 4"/>
          <p:cNvSpPr/>
          <p:nvPr/>
        </p:nvSpPr>
        <p:spPr>
          <a:xfrm>
            <a:off x="1776240" y="1012680"/>
            <a:ext cx="3909600" cy="16750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u="sng">
                <a:solidFill>
                  <a:srgbClr val="000000"/>
                </a:solidFill>
                <a:uFillTx/>
                <a:latin typeface="Calibri"/>
              </a:rPr>
              <a:t>TOP 5 structures</a:t>
            </a:r>
            <a:endParaRPr b="0" lang="en-US" sz="24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Same binding pocket</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Structure differences: IdoA2S (D) and GlcNS6S (E)</a:t>
            </a:r>
            <a:endParaRPr b="0" lang="en-US" sz="2000" spc="-1" strike="noStrike">
              <a:latin typeface="Arial"/>
            </a:endParaRPr>
          </a:p>
        </p:txBody>
      </p:sp>
      <p:sp>
        <p:nvSpPr>
          <p:cNvPr id="475" name="CustomShape 5"/>
          <p:cNvSpPr/>
          <p:nvPr/>
        </p:nvSpPr>
        <p:spPr>
          <a:xfrm>
            <a:off x="6290280" y="1012680"/>
            <a:ext cx="3996360" cy="1980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u="sng">
                <a:solidFill>
                  <a:srgbClr val="000000"/>
                </a:solidFill>
                <a:uFillTx/>
                <a:latin typeface="Calibri"/>
              </a:rPr>
              <a:t>Expanded structure</a:t>
            </a:r>
            <a:endParaRPr b="0" lang="en-US" sz="24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5 Å contact : K68,K69,K71,K72,S74,S75,F78,R77 and R100</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1 Å contact: K68, K69 and R77</a:t>
            </a:r>
            <a:endParaRPr b="0" lang="en-US" sz="2000" spc="-1" strike="noStrike">
              <a:latin typeface="Arial"/>
            </a:endParaRPr>
          </a:p>
        </p:txBody>
      </p:sp>
      <p:sp>
        <p:nvSpPr>
          <p:cNvPr id="476" name="TextShape 6"/>
          <p:cNvSpPr txBox="1"/>
          <p:nvPr/>
        </p:nvSpPr>
        <p:spPr>
          <a:xfrm>
            <a:off x="8610480" y="6356520"/>
            <a:ext cx="2742840" cy="364680"/>
          </a:xfrm>
          <a:prstGeom prst="rect">
            <a:avLst/>
          </a:prstGeom>
          <a:noFill/>
          <a:ln>
            <a:noFill/>
          </a:ln>
        </p:spPr>
        <p:txBody>
          <a:bodyPr anchor="ctr">
            <a:noAutofit/>
          </a:bodyPr>
          <a:p>
            <a:pPr algn="r">
              <a:lnSpc>
                <a:spcPct val="100000"/>
              </a:lnSpc>
            </a:pPr>
            <a:fld id="{BCEC2BE1-FB83-413D-9285-90B7C823051F}"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extShape 1"/>
          <p:cNvSpPr txBox="1"/>
          <p:nvPr/>
        </p:nvSpPr>
        <p:spPr>
          <a:xfrm>
            <a:off x="2101320" y="27360"/>
            <a:ext cx="8305560" cy="1142640"/>
          </a:xfrm>
          <a:prstGeom prst="rect">
            <a:avLst/>
          </a:prstGeom>
          <a:noFill/>
          <a:ln>
            <a:noFill/>
          </a:ln>
        </p:spPr>
        <p:txBody>
          <a:bodyPr anchor="ctr">
            <a:normAutofit/>
          </a:bodyPr>
          <a:p>
            <a:pPr>
              <a:lnSpc>
                <a:spcPct val="90000"/>
              </a:lnSpc>
            </a:pPr>
            <a:r>
              <a:rPr b="1" lang="en-US" sz="3600" spc="-1" strike="noStrike">
                <a:solidFill>
                  <a:srgbClr val="000000"/>
                </a:solidFill>
                <a:latin typeface="Calibri Light"/>
              </a:rPr>
              <a:t>Binding Energy Contributions Analysis</a:t>
            </a:r>
            <a:endParaRPr b="0" lang="en-US" sz="3600" spc="-1" strike="noStrike">
              <a:solidFill>
                <a:srgbClr val="000000"/>
              </a:solidFill>
              <a:latin typeface="Calibri"/>
            </a:endParaRPr>
          </a:p>
        </p:txBody>
      </p:sp>
      <p:grpSp>
        <p:nvGrpSpPr>
          <p:cNvPr id="478" name="Group 2"/>
          <p:cNvGrpSpPr/>
          <p:nvPr/>
        </p:nvGrpSpPr>
        <p:grpSpPr>
          <a:xfrm>
            <a:off x="2522520" y="1124640"/>
            <a:ext cx="7618680" cy="821160"/>
            <a:chOff x="2522520" y="1124640"/>
            <a:chExt cx="7618680" cy="821160"/>
          </a:xfrm>
        </p:grpSpPr>
        <p:sp>
          <p:nvSpPr>
            <p:cNvPr id="479" name="CustomShape 3"/>
            <p:cNvSpPr/>
            <p:nvPr/>
          </p:nvSpPr>
          <p:spPr>
            <a:xfrm>
              <a:off x="3274560" y="1124640"/>
              <a:ext cx="658332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solidFill>
                    <a:srgbClr val="000000"/>
                  </a:solidFill>
                  <a:latin typeface="Calibri"/>
                </a:rPr>
                <a:t>Binding affinities </a:t>
              </a:r>
              <a:r>
                <a:rPr b="0" lang="en-US" sz="2400" spc="-1" strike="noStrike">
                  <a:solidFill>
                    <a:srgbClr val="ff0000"/>
                  </a:solidFill>
                  <a:latin typeface="Calibri"/>
                </a:rPr>
                <a:t>=</a:t>
              </a:r>
              <a:r>
                <a:rPr b="0" lang="en-US" sz="2400" spc="-1" strike="noStrike">
                  <a:solidFill>
                    <a:srgbClr val="000000"/>
                  </a:solidFill>
                  <a:latin typeface="Calibri"/>
                </a:rPr>
                <a:t> Lysine </a:t>
              </a:r>
              <a:r>
                <a:rPr b="0" lang="en-US" sz="2400" spc="-1" strike="noStrike">
                  <a:solidFill>
                    <a:srgbClr val="ff0000"/>
                  </a:solidFill>
                  <a:latin typeface="Calibri"/>
                </a:rPr>
                <a:t>+</a:t>
              </a:r>
              <a:r>
                <a:rPr b="0" lang="en-US" sz="2400" spc="-1" strike="noStrike">
                  <a:solidFill>
                    <a:srgbClr val="000000"/>
                  </a:solidFill>
                  <a:latin typeface="Calibri"/>
                </a:rPr>
                <a:t> sulfates </a:t>
              </a:r>
              <a:r>
                <a:rPr b="0" lang="en-US" sz="2400" spc="-1" strike="noStrike">
                  <a:solidFill>
                    <a:srgbClr val="ff0000"/>
                  </a:solidFill>
                  <a:latin typeface="Calibri"/>
                </a:rPr>
                <a:t>electrostatic</a:t>
              </a:r>
              <a:r>
                <a:rPr b="0" lang="en-US" sz="2400" spc="-1" strike="noStrike">
                  <a:solidFill>
                    <a:srgbClr val="000000"/>
                  </a:solidFill>
                  <a:latin typeface="Calibri"/>
                </a:rPr>
                <a:t>?</a:t>
              </a:r>
              <a:endParaRPr b="0" lang="en-US" sz="2400" spc="-1" strike="noStrike">
                <a:latin typeface="Arial"/>
              </a:endParaRPr>
            </a:p>
          </p:txBody>
        </p:sp>
        <p:sp>
          <p:nvSpPr>
            <p:cNvPr id="480" name="CustomShape 4"/>
            <p:cNvSpPr/>
            <p:nvPr/>
          </p:nvSpPr>
          <p:spPr>
            <a:xfrm>
              <a:off x="2522520" y="1152720"/>
              <a:ext cx="7618680" cy="461160"/>
            </a:xfrm>
            <a:prstGeom prst="roundRect">
              <a:avLst>
                <a:gd name="adj" fmla="val 16667"/>
              </a:avLst>
            </a:prstGeom>
            <a:noFill/>
            <a:ln w="19080"/>
          </p:spPr>
          <p:style>
            <a:lnRef idx="1">
              <a:schemeClr val="accent1"/>
            </a:lnRef>
            <a:fillRef idx="3">
              <a:schemeClr val="accent1"/>
            </a:fillRef>
            <a:effectRef idx="2">
              <a:schemeClr val="accent1"/>
            </a:effectRef>
            <a:fontRef idx="minor"/>
          </p:style>
        </p:sp>
      </p:grpSp>
      <p:graphicFrame>
        <p:nvGraphicFramePr>
          <p:cNvPr id="481" name="Table 5"/>
          <p:cNvGraphicFramePr/>
          <p:nvPr/>
        </p:nvGraphicFramePr>
        <p:xfrm>
          <a:off x="2293920" y="2325960"/>
          <a:ext cx="7817040" cy="2756880"/>
        </p:xfrm>
        <a:graphic>
          <a:graphicData uri="http://schemas.openxmlformats.org/drawingml/2006/table">
            <a:tbl>
              <a:tblPr/>
              <a:tblGrid>
                <a:gridCol w="1337040"/>
                <a:gridCol w="1427040"/>
                <a:gridCol w="1186200"/>
                <a:gridCol w="1396080"/>
                <a:gridCol w="1502280"/>
                <a:gridCol w="968400"/>
              </a:tblGrid>
              <a:tr h="857520">
                <a:tc>
                  <a:tcPr marL="16200" marR="16200">
                    <a:lnL w="12240">
                      <a:noFill/>
                    </a:lnL>
                    <a:lnR w="12240">
                      <a:noFill/>
                    </a:lnR>
                    <a:lnT w="12240">
                      <a:solidFill>
                        <a:srgbClr val="000000"/>
                      </a:solidFill>
                    </a:lnT>
                    <a:lnB w="12240">
                      <a:solidFill>
                        <a:srgbClr val="000000"/>
                      </a:solidFill>
                    </a:lnB>
                    <a:noFill/>
                  </a:tcPr>
                </a:tc>
                <a:tc>
                  <a:txBody>
                    <a:bodyPr lIns="16200" rIns="16200" tIns="0" bIns="0" anchor="ctr">
                      <a:noAutofit/>
                    </a:bodyPr>
                    <a:p>
                      <a:pPr algn="ctr">
                        <a:lnSpc>
                          <a:spcPct val="100000"/>
                        </a:lnSpc>
                        <a:spcAft>
                          <a:spcPts val="1001"/>
                        </a:spcAft>
                      </a:pPr>
                      <a:r>
                        <a:rPr b="0" lang="en-US" sz="1600" spc="-1" strike="noStrike">
                          <a:solidFill>
                            <a:srgbClr val="000000"/>
                          </a:solidFill>
                          <a:latin typeface="Calibri"/>
                        </a:rPr>
                        <a:t>van der Waals</a:t>
                      </a:r>
                      <a:endParaRPr b="0" lang="en-US" sz="1600" spc="-1" strike="noStrike">
                        <a:latin typeface="Arial"/>
                      </a:endParaRPr>
                    </a:p>
                    <a:p>
                      <a:pPr algn="ctr">
                        <a:lnSpc>
                          <a:spcPct val="100000"/>
                        </a:lnSpc>
                        <a:spcAft>
                          <a:spcPts val="1001"/>
                        </a:spcAft>
                      </a:pPr>
                      <a:r>
                        <a:rPr b="0" lang="en-US" sz="1600" spc="-1" strike="noStrike">
                          <a:solidFill>
                            <a:srgbClr val="000000"/>
                          </a:solidFill>
                          <a:latin typeface="Calibri"/>
                        </a:rPr>
                        <a:t>(kcal/mol)</a:t>
                      </a:r>
                      <a:endParaRPr b="0" lang="en-US" sz="1600" spc="-1" strike="noStrike">
                        <a:latin typeface="Arial"/>
                      </a:endParaRPr>
                    </a:p>
                  </a:txBody>
                  <a:tcPr marL="16200" marR="16200">
                    <a:lnL w="12240">
                      <a:noFill/>
                    </a:lnL>
                    <a:lnR w="12240">
                      <a:noFill/>
                    </a:lnR>
                    <a:lnT w="12240">
                      <a:solidFill>
                        <a:srgbClr val="000000"/>
                      </a:solidFill>
                    </a:lnT>
                    <a:lnB w="12240">
                      <a:solidFill>
                        <a:srgbClr val="000000"/>
                      </a:solidFill>
                    </a:lnB>
                    <a:noFill/>
                  </a:tcPr>
                </a:tc>
                <a:tc>
                  <a:txBody>
                    <a:bodyPr lIns="16200" rIns="16200" tIns="0" bIns="0" anchor="ctr">
                      <a:noAutofit/>
                    </a:bodyPr>
                    <a:p>
                      <a:pPr algn="ctr">
                        <a:lnSpc>
                          <a:spcPct val="100000"/>
                        </a:lnSpc>
                        <a:spcAft>
                          <a:spcPts val="1001"/>
                        </a:spcAft>
                      </a:pPr>
                      <a:r>
                        <a:rPr b="0" lang="en-US" sz="1600" spc="-1" strike="noStrike">
                          <a:solidFill>
                            <a:srgbClr val="000000"/>
                          </a:solidFill>
                          <a:latin typeface="Calibri"/>
                        </a:rPr>
                        <a:t>Electrostatic</a:t>
                      </a:r>
                      <a:endParaRPr b="0" lang="en-US" sz="1600" spc="-1" strike="noStrike">
                        <a:latin typeface="Arial"/>
                      </a:endParaRPr>
                    </a:p>
                    <a:p>
                      <a:pPr algn="ctr">
                        <a:lnSpc>
                          <a:spcPct val="100000"/>
                        </a:lnSpc>
                        <a:spcAft>
                          <a:spcPts val="1001"/>
                        </a:spcAft>
                      </a:pPr>
                      <a:r>
                        <a:rPr b="0" lang="en-US" sz="1600" spc="-1" strike="noStrike">
                          <a:solidFill>
                            <a:srgbClr val="000000"/>
                          </a:solidFill>
                          <a:latin typeface="Calibri"/>
                        </a:rPr>
                        <a:t>(kcal/mol)</a:t>
                      </a:r>
                      <a:endParaRPr b="0" lang="en-US" sz="1600" spc="-1" strike="noStrike">
                        <a:latin typeface="Arial"/>
                      </a:endParaRPr>
                    </a:p>
                  </a:txBody>
                  <a:tcPr marL="16200" marR="16200">
                    <a:lnL w="12240">
                      <a:noFill/>
                    </a:lnL>
                    <a:lnR w="12240">
                      <a:noFill/>
                    </a:lnR>
                    <a:lnT w="12240">
                      <a:solidFill>
                        <a:srgbClr val="000000"/>
                      </a:solidFill>
                    </a:lnT>
                    <a:lnB w="12240">
                      <a:solidFill>
                        <a:srgbClr val="000000"/>
                      </a:solidFill>
                    </a:lnB>
                    <a:noFill/>
                  </a:tcPr>
                </a:tc>
                <a:tc>
                  <a:txBody>
                    <a:bodyPr lIns="16200" rIns="16200" tIns="0" bIns="0" anchor="ctr">
                      <a:noAutofit/>
                    </a:bodyPr>
                    <a:p>
                      <a:pPr algn="ctr">
                        <a:lnSpc>
                          <a:spcPct val="100000"/>
                        </a:lnSpc>
                        <a:spcAft>
                          <a:spcPts val="1001"/>
                        </a:spcAft>
                      </a:pPr>
                      <a:r>
                        <a:rPr b="0" lang="en-US" sz="1600" spc="-1" strike="noStrike">
                          <a:solidFill>
                            <a:srgbClr val="000000"/>
                          </a:solidFill>
                          <a:latin typeface="Calibri"/>
                        </a:rPr>
                        <a:t>Polar Solvation</a:t>
                      </a:r>
                      <a:endParaRPr b="0" lang="en-US" sz="1600" spc="-1" strike="noStrike">
                        <a:latin typeface="Arial"/>
                      </a:endParaRPr>
                    </a:p>
                    <a:p>
                      <a:pPr algn="ctr">
                        <a:lnSpc>
                          <a:spcPct val="100000"/>
                        </a:lnSpc>
                        <a:spcAft>
                          <a:spcPts val="1001"/>
                        </a:spcAft>
                      </a:pPr>
                      <a:r>
                        <a:rPr b="0" lang="en-US" sz="1600" spc="-1" strike="noStrike">
                          <a:solidFill>
                            <a:srgbClr val="000000"/>
                          </a:solidFill>
                          <a:latin typeface="Calibri"/>
                        </a:rPr>
                        <a:t>(kcal/mol)</a:t>
                      </a:r>
                      <a:endParaRPr b="0" lang="en-US" sz="1600" spc="-1" strike="noStrike">
                        <a:latin typeface="Arial"/>
                      </a:endParaRPr>
                    </a:p>
                  </a:txBody>
                  <a:tcPr marL="16200" marR="16200">
                    <a:lnL w="12240">
                      <a:noFill/>
                    </a:lnL>
                    <a:lnR w="12240">
                      <a:noFill/>
                    </a:lnR>
                    <a:lnT w="12240">
                      <a:solidFill>
                        <a:srgbClr val="000000"/>
                      </a:solidFill>
                    </a:lnT>
                    <a:lnB w="12240">
                      <a:solidFill>
                        <a:srgbClr val="000000"/>
                      </a:solidFill>
                    </a:lnB>
                    <a:noFill/>
                  </a:tcPr>
                </a:tc>
                <a:tc>
                  <a:txBody>
                    <a:bodyPr lIns="16200" rIns="16200" tIns="0" bIns="0" anchor="ctr">
                      <a:noAutofit/>
                    </a:bodyPr>
                    <a:p>
                      <a:pPr algn="ctr">
                        <a:lnSpc>
                          <a:spcPct val="100000"/>
                        </a:lnSpc>
                        <a:spcAft>
                          <a:spcPts val="1001"/>
                        </a:spcAft>
                      </a:pPr>
                      <a:r>
                        <a:rPr b="0" lang="en-US" sz="1600" spc="-1" strike="noStrike">
                          <a:solidFill>
                            <a:srgbClr val="000000"/>
                          </a:solidFill>
                          <a:latin typeface="Calibri"/>
                        </a:rPr>
                        <a:t>Non-polar Solv</a:t>
                      </a:r>
                      <a:endParaRPr b="0" lang="en-US" sz="1600" spc="-1" strike="noStrike">
                        <a:latin typeface="Arial"/>
                      </a:endParaRPr>
                    </a:p>
                    <a:p>
                      <a:pPr algn="ctr">
                        <a:lnSpc>
                          <a:spcPct val="100000"/>
                        </a:lnSpc>
                        <a:spcAft>
                          <a:spcPts val="1001"/>
                        </a:spcAft>
                      </a:pPr>
                      <a:r>
                        <a:rPr b="0" lang="en-US" sz="1600" spc="-1" strike="noStrike">
                          <a:solidFill>
                            <a:srgbClr val="000000"/>
                          </a:solidFill>
                          <a:latin typeface="Calibri"/>
                        </a:rPr>
                        <a:t>(kcal/mol)</a:t>
                      </a:r>
                      <a:endParaRPr b="0" lang="en-US" sz="1600" spc="-1" strike="noStrike">
                        <a:latin typeface="Arial"/>
                      </a:endParaRPr>
                    </a:p>
                  </a:txBody>
                  <a:tcPr marL="16200" marR="16200">
                    <a:lnL w="12240">
                      <a:noFill/>
                    </a:lnL>
                    <a:lnR w="12240">
                      <a:noFill/>
                    </a:lnR>
                    <a:lnT w="12240">
                      <a:solidFill>
                        <a:srgbClr val="000000"/>
                      </a:solidFill>
                    </a:lnT>
                    <a:lnB w="12240">
                      <a:solidFill>
                        <a:srgbClr val="000000"/>
                      </a:solidFill>
                    </a:lnB>
                    <a:noFill/>
                  </a:tcPr>
                </a:tc>
                <a:tc>
                  <a:txBody>
                    <a:bodyPr lIns="16200" rIns="16200" tIns="0" bIns="0" anchor="ctr">
                      <a:noAutofit/>
                    </a:bodyPr>
                    <a:p>
                      <a:pPr algn="ctr">
                        <a:lnSpc>
                          <a:spcPct val="100000"/>
                        </a:lnSpc>
                        <a:spcAft>
                          <a:spcPts val="1001"/>
                        </a:spcAft>
                      </a:pPr>
                      <a:r>
                        <a:rPr b="0" lang="en-US" sz="1600" spc="-1" strike="noStrike">
                          <a:solidFill>
                            <a:srgbClr val="000000"/>
                          </a:solidFill>
                          <a:latin typeface="Calibri"/>
                        </a:rPr>
                        <a:t>TOTAL</a:t>
                      </a:r>
                      <a:endParaRPr b="0" lang="en-US" sz="1600" spc="-1" strike="noStrike">
                        <a:latin typeface="Arial"/>
                      </a:endParaRPr>
                    </a:p>
                    <a:p>
                      <a:pPr algn="ctr">
                        <a:lnSpc>
                          <a:spcPct val="100000"/>
                        </a:lnSpc>
                        <a:spcAft>
                          <a:spcPts val="1001"/>
                        </a:spcAft>
                      </a:pPr>
                      <a:r>
                        <a:rPr b="0" lang="en-US" sz="1600" spc="-1" strike="noStrike">
                          <a:solidFill>
                            <a:srgbClr val="000000"/>
                          </a:solidFill>
                          <a:latin typeface="Calibri"/>
                        </a:rPr>
                        <a:t>(kcal/mol)</a:t>
                      </a:r>
                      <a:endParaRPr b="0" lang="en-US" sz="1600" spc="-1" strike="noStrike">
                        <a:latin typeface="Arial"/>
                      </a:endParaRPr>
                    </a:p>
                  </a:txBody>
                  <a:tcPr marL="16200" marR="16200">
                    <a:lnL w="12240">
                      <a:noFill/>
                    </a:lnL>
                    <a:lnR w="12240">
                      <a:noFill/>
                    </a:lnR>
                    <a:lnT w="12240">
                      <a:solidFill>
                        <a:srgbClr val="000000"/>
                      </a:solidFill>
                    </a:lnT>
                    <a:lnB w="12240">
                      <a:solidFill>
                        <a:srgbClr val="000000"/>
                      </a:solidFill>
                    </a:lnB>
                    <a:noFill/>
                  </a:tcPr>
                </a:tc>
              </a:tr>
              <a:tr h="365400">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GlcNS6S E</a:t>
                      </a:r>
                      <a:endParaRPr b="0" lang="en-US" sz="1600" spc="-1" strike="noStrike">
                        <a:latin typeface="Arial"/>
                      </a:endParaRPr>
                    </a:p>
                  </a:txBody>
                  <a:tcPr marL="68400" marR="68400">
                    <a:lnL w="12240">
                      <a:noFill/>
                    </a:lnL>
                    <a:lnR w="12240">
                      <a:noFill/>
                    </a:lnR>
                    <a:lnT w="12240">
                      <a:solidFill>
                        <a:srgbClr val="000000"/>
                      </a:solid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-1.1</a:t>
                      </a:r>
                      <a:endParaRPr b="0" lang="en-US" sz="1600" spc="-1" strike="noStrike">
                        <a:latin typeface="Arial"/>
                      </a:endParaRPr>
                    </a:p>
                  </a:txBody>
                  <a:tcPr marL="68400" marR="68400">
                    <a:lnL w="12240">
                      <a:noFill/>
                    </a:lnL>
                    <a:lnR w="12240">
                      <a:noFill/>
                    </a:lnR>
                    <a:lnT w="12240">
                      <a:solidFill>
                        <a:srgbClr val="000000"/>
                      </a:solid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-25.3</a:t>
                      </a:r>
                      <a:endParaRPr b="0" lang="en-US" sz="1600" spc="-1" strike="noStrike">
                        <a:latin typeface="Arial"/>
                      </a:endParaRPr>
                    </a:p>
                  </a:txBody>
                  <a:tcPr marL="68400" marR="68400">
                    <a:lnL w="12240">
                      <a:noFill/>
                    </a:lnL>
                    <a:lnR w="12240">
                      <a:noFill/>
                    </a:lnR>
                    <a:lnT w="12240">
                      <a:solidFill>
                        <a:srgbClr val="000000"/>
                      </a:solid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27.9</a:t>
                      </a:r>
                      <a:endParaRPr b="0" lang="en-US" sz="1600" spc="-1" strike="noStrike">
                        <a:latin typeface="Arial"/>
                      </a:endParaRPr>
                    </a:p>
                  </a:txBody>
                  <a:tcPr marL="68400" marR="68400">
                    <a:lnL w="12240">
                      <a:noFill/>
                    </a:lnL>
                    <a:lnR w="12240">
                      <a:noFill/>
                    </a:lnR>
                    <a:lnT w="12240">
                      <a:solidFill>
                        <a:srgbClr val="000000"/>
                      </a:solid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-0.2</a:t>
                      </a:r>
                      <a:endParaRPr b="0" lang="en-US" sz="1600" spc="-1" strike="noStrike">
                        <a:latin typeface="Arial"/>
                      </a:endParaRPr>
                    </a:p>
                  </a:txBody>
                  <a:tcPr marL="68400" marR="68400">
                    <a:lnL w="12240">
                      <a:noFill/>
                    </a:lnL>
                    <a:lnR w="12240">
                      <a:noFill/>
                    </a:lnR>
                    <a:lnT w="12240">
                      <a:solidFill>
                        <a:srgbClr val="000000"/>
                      </a:solid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1.3</a:t>
                      </a:r>
                      <a:endParaRPr b="0" lang="en-US" sz="1600" spc="-1" strike="noStrike">
                        <a:latin typeface="Arial"/>
                      </a:endParaRPr>
                    </a:p>
                  </a:txBody>
                  <a:tcPr marL="68400" marR="68400">
                    <a:lnL w="12240">
                      <a:noFill/>
                    </a:lnL>
                    <a:lnR w="12240">
                      <a:noFill/>
                    </a:lnR>
                    <a:lnT w="12240">
                      <a:solidFill>
                        <a:srgbClr val="000000"/>
                      </a:solidFill>
                    </a:lnT>
                    <a:lnB w="12240">
                      <a:noFill/>
                    </a:lnB>
                    <a:noFill/>
                  </a:tcPr>
                </a:tc>
              </a:tr>
              <a:tr h="365400">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Ido2S D</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-0.6</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-95.3</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87.7</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-0.2</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-8.5</a:t>
                      </a:r>
                      <a:endParaRPr b="0" lang="en-US" sz="1600" spc="-1" strike="noStrike">
                        <a:latin typeface="Arial"/>
                      </a:endParaRPr>
                    </a:p>
                  </a:txBody>
                  <a:tcPr marL="68400" marR="68400">
                    <a:lnL w="12240">
                      <a:noFill/>
                    </a:lnL>
                    <a:lnR w="12240">
                      <a:noFill/>
                    </a:lnR>
                    <a:lnT w="12240">
                      <a:noFill/>
                    </a:lnT>
                    <a:lnB w="12240">
                      <a:noFill/>
                    </a:lnB>
                    <a:noFill/>
                  </a:tcPr>
                </a:tc>
              </a:tr>
              <a:tr h="730440">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GlcNS3,6S C</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-1.8</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-85.8</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87.9</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-0.2</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0.1</a:t>
                      </a:r>
                      <a:endParaRPr b="0" lang="en-US" sz="1600" spc="-1" strike="noStrike">
                        <a:latin typeface="Arial"/>
                      </a:endParaRPr>
                    </a:p>
                  </a:txBody>
                  <a:tcPr marL="68400" marR="68400">
                    <a:lnL w="12240">
                      <a:noFill/>
                    </a:lnL>
                    <a:lnR w="12240">
                      <a:noFill/>
                    </a:lnR>
                    <a:lnT w="12240">
                      <a:noFill/>
                    </a:lnT>
                    <a:lnB w="12240">
                      <a:noFill/>
                    </a:lnB>
                    <a:noFill/>
                  </a:tcPr>
                </a:tc>
              </a:tr>
              <a:tr h="365400">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GlcA B</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-2.1</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-54.3</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57.1</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-0.3</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0.3</a:t>
                      </a:r>
                      <a:endParaRPr b="0" lang="en-US" sz="1600" spc="-1" strike="noStrike">
                        <a:latin typeface="Arial"/>
                      </a:endParaRPr>
                    </a:p>
                  </a:txBody>
                  <a:tcPr marL="68400" marR="68400">
                    <a:lnL w="12240">
                      <a:noFill/>
                    </a:lnL>
                    <a:lnR w="12240">
                      <a:noFill/>
                    </a:lnR>
                    <a:lnT w="12240">
                      <a:noFill/>
                    </a:lnT>
                    <a:lnB w="12240">
                      <a:noFill/>
                    </a:lnB>
                    <a:noFill/>
                  </a:tcPr>
                </a:tc>
              </a:tr>
              <a:tr h="365400">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GlcNS6S A</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-3.7</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-81.4</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78.3</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-1.0</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-7.8</a:t>
                      </a:r>
                      <a:endParaRPr b="0" lang="en-US" sz="1600" spc="-1" strike="noStrike">
                        <a:latin typeface="Arial"/>
                      </a:endParaRPr>
                    </a:p>
                  </a:txBody>
                  <a:tcPr marL="68400" marR="68400">
                    <a:lnL w="12240">
                      <a:noFill/>
                    </a:lnL>
                    <a:lnR w="12240">
                      <a:noFill/>
                    </a:lnR>
                    <a:lnT w="12240">
                      <a:noFill/>
                    </a:lnT>
                    <a:lnB w="12240">
                      <a:noFill/>
                    </a:lnB>
                    <a:noFill/>
                  </a:tcPr>
                </a:tc>
              </a:tr>
              <a:tr h="730440">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6-O-sulfate A</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-0.4</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-17.4</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19.1</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-0.1</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1.2</a:t>
                      </a:r>
                      <a:endParaRPr b="0" lang="en-US" sz="1600" spc="-1" strike="noStrike">
                        <a:latin typeface="Arial"/>
                      </a:endParaRPr>
                    </a:p>
                  </a:txBody>
                  <a:tcPr marL="68400" marR="68400">
                    <a:lnL w="12240">
                      <a:noFill/>
                    </a:lnL>
                    <a:lnR w="12240">
                      <a:noFill/>
                    </a:lnR>
                    <a:lnT w="12240">
                      <a:noFill/>
                    </a:lnT>
                    <a:lnB w="12240">
                      <a:noFill/>
                    </a:lnB>
                    <a:noFill/>
                  </a:tcPr>
                </a:tc>
              </a:tr>
              <a:tr h="730440">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6-O-sulfate C</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-0.2</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-31.2</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31.8</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-0.0</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0.3</a:t>
                      </a:r>
                      <a:endParaRPr b="0" lang="en-US" sz="1600" spc="-1" strike="noStrike">
                        <a:latin typeface="Arial"/>
                      </a:endParaRPr>
                    </a:p>
                  </a:txBody>
                  <a:tcPr marL="68400" marR="68400">
                    <a:lnL w="12240">
                      <a:noFill/>
                    </a:lnL>
                    <a:lnR w="12240">
                      <a:noFill/>
                    </a:lnR>
                    <a:lnT w="12240">
                      <a:noFill/>
                    </a:lnT>
                    <a:lnB w="12240">
                      <a:noFill/>
                    </a:lnB>
                    <a:noFill/>
                  </a:tcPr>
                </a:tc>
              </a:tr>
              <a:tr h="730440">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3-O-sulfate C</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-0.1</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-87.5</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82.9</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-0.4</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-5.1</a:t>
                      </a:r>
                      <a:endParaRPr b="0" lang="en-US" sz="1600" spc="-1" strike="noStrike">
                        <a:latin typeface="Arial"/>
                      </a:endParaRPr>
                    </a:p>
                  </a:txBody>
                  <a:tcPr marL="68400" marR="68400">
                    <a:lnL w="12240">
                      <a:noFill/>
                    </a:lnL>
                    <a:lnR w="12240">
                      <a:noFill/>
                    </a:lnR>
                    <a:lnT w="12240">
                      <a:noFill/>
                    </a:lnT>
                    <a:lnB w="12240">
                      <a:noFill/>
                    </a:lnB>
                    <a:noFill/>
                  </a:tcPr>
                </a:tc>
              </a:tr>
              <a:tr h="730440">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2-O-sulfate D</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-0.6</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-47.1</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49.0</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-0.2</a:t>
                      </a:r>
                      <a:endParaRPr b="0" lang="en-US" sz="1600" spc="-1" strike="noStrike">
                        <a:latin typeface="Arial"/>
                      </a:endParaRPr>
                    </a:p>
                  </a:txBody>
                  <a:tcPr marL="68400" marR="68400">
                    <a:lnL w="12240">
                      <a:noFill/>
                    </a:lnL>
                    <a:lnR w="12240">
                      <a:noFill/>
                    </a:lnR>
                    <a:lnT w="12240">
                      <a:noFill/>
                    </a:lnT>
                    <a:lnB w="12240">
                      <a:no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SimSun"/>
                        </a:rPr>
                        <a:t>1.2</a:t>
                      </a:r>
                      <a:endParaRPr b="0" lang="en-US" sz="1600" spc="-1" strike="noStrike">
                        <a:latin typeface="Arial"/>
                      </a:endParaRPr>
                    </a:p>
                  </a:txBody>
                  <a:tcPr marL="68400" marR="68400">
                    <a:lnL w="12240">
                      <a:noFill/>
                    </a:lnL>
                    <a:lnR w="12240">
                      <a:noFill/>
                    </a:lnR>
                    <a:lnT w="12240">
                      <a:noFill/>
                    </a:lnT>
                    <a:lnB w="12240">
                      <a:noFill/>
                    </a:lnB>
                    <a:noFill/>
                  </a:tcPr>
                </a:tc>
              </a:tr>
              <a:tr h="730440">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宋体"/>
                        </a:rPr>
                        <a:t>6-O-sulfate E</a:t>
                      </a:r>
                      <a:endParaRPr b="0" lang="en-US" sz="1600" spc="-1" strike="noStrike">
                        <a:latin typeface="Arial"/>
                      </a:endParaRPr>
                    </a:p>
                  </a:txBody>
                  <a:tcPr marL="68400" marR="68400">
                    <a:lnL w="12240">
                      <a:noFill/>
                    </a:lnL>
                    <a:lnR w="12240">
                      <a:noFill/>
                    </a:lnR>
                    <a:lnT w="12240">
                      <a:noFill/>
                    </a:lnT>
                    <a:lnB w="12240">
                      <a:solidFill>
                        <a:srgbClr val="000000"/>
                      </a:solid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宋体"/>
                        </a:rPr>
                        <a:t>-0.2</a:t>
                      </a:r>
                      <a:endParaRPr b="0" lang="en-US" sz="1600" spc="-1" strike="noStrike">
                        <a:latin typeface="Arial"/>
                      </a:endParaRPr>
                    </a:p>
                  </a:txBody>
                  <a:tcPr marL="68400" marR="68400">
                    <a:lnL w="12240">
                      <a:noFill/>
                    </a:lnL>
                    <a:lnR w="12240">
                      <a:noFill/>
                    </a:lnR>
                    <a:lnT w="12240">
                      <a:noFill/>
                    </a:lnT>
                    <a:lnB w="12240">
                      <a:solidFill>
                        <a:srgbClr val="000000"/>
                      </a:solid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宋体"/>
                        </a:rPr>
                        <a:t>-12.3</a:t>
                      </a:r>
                      <a:endParaRPr b="0" lang="en-US" sz="1600" spc="-1" strike="noStrike">
                        <a:latin typeface="Arial"/>
                      </a:endParaRPr>
                    </a:p>
                  </a:txBody>
                  <a:tcPr marL="68400" marR="68400">
                    <a:lnL w="12240">
                      <a:noFill/>
                    </a:lnL>
                    <a:lnR w="12240">
                      <a:noFill/>
                    </a:lnR>
                    <a:lnT w="12240">
                      <a:noFill/>
                    </a:lnT>
                    <a:lnB w="12240">
                      <a:solidFill>
                        <a:srgbClr val="000000"/>
                      </a:solid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宋体"/>
                        </a:rPr>
                        <a:t>13.3</a:t>
                      </a:r>
                      <a:endParaRPr b="0" lang="en-US" sz="1600" spc="-1" strike="noStrike">
                        <a:latin typeface="Arial"/>
                      </a:endParaRPr>
                    </a:p>
                  </a:txBody>
                  <a:tcPr marL="68400" marR="68400">
                    <a:lnL w="12240">
                      <a:noFill/>
                    </a:lnL>
                    <a:lnR w="12240">
                      <a:noFill/>
                    </a:lnR>
                    <a:lnT w="12240">
                      <a:noFill/>
                    </a:lnT>
                    <a:lnB w="12240">
                      <a:solidFill>
                        <a:srgbClr val="000000"/>
                      </a:solid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宋体"/>
                        </a:rPr>
                        <a:t>-0.1</a:t>
                      </a:r>
                      <a:endParaRPr b="0" lang="en-US" sz="1600" spc="-1" strike="noStrike">
                        <a:latin typeface="Arial"/>
                      </a:endParaRPr>
                    </a:p>
                  </a:txBody>
                  <a:tcPr marL="68400" marR="68400">
                    <a:lnL w="12240">
                      <a:noFill/>
                    </a:lnL>
                    <a:lnR w="12240">
                      <a:noFill/>
                    </a:lnR>
                    <a:lnT w="12240">
                      <a:noFill/>
                    </a:lnT>
                    <a:lnB w="12240">
                      <a:solidFill>
                        <a:srgbClr val="000000"/>
                      </a:solidFill>
                    </a:lnB>
                    <a:noFill/>
                  </a:tcPr>
                </a:tc>
                <a:tc>
                  <a:txBody>
                    <a:bodyPr lIns="68400" rIns="68400" tIns="0" bIns="0">
                      <a:noAutofit/>
                    </a:bodyPr>
                    <a:p>
                      <a:pPr algn="ctr">
                        <a:lnSpc>
                          <a:spcPct val="150000"/>
                        </a:lnSpc>
                        <a:spcAft>
                          <a:spcPts val="1001"/>
                        </a:spcAft>
                      </a:pPr>
                      <a:r>
                        <a:rPr b="0" lang="en-US" sz="1600" spc="-1" strike="noStrike">
                          <a:solidFill>
                            <a:srgbClr val="000000"/>
                          </a:solidFill>
                          <a:latin typeface="Calibri"/>
                          <a:ea typeface="宋体"/>
                        </a:rPr>
                        <a:t>0.7</a:t>
                      </a:r>
                      <a:endParaRPr b="0" lang="en-US" sz="1600" spc="-1" strike="noStrike">
                        <a:latin typeface="Arial"/>
                      </a:endParaRPr>
                    </a:p>
                  </a:txBody>
                  <a:tcPr marL="68400" marR="68400">
                    <a:lnL w="12240">
                      <a:noFill/>
                    </a:lnL>
                    <a:lnR w="12240">
                      <a:noFill/>
                    </a:lnR>
                    <a:lnT w="12240">
                      <a:noFill/>
                    </a:lnT>
                    <a:lnB w="12240">
                      <a:solidFill>
                        <a:srgbClr val="000000"/>
                      </a:solidFill>
                    </a:lnB>
                    <a:noFill/>
                  </a:tcPr>
                </a:tc>
              </a:tr>
            </a:tbl>
          </a:graphicData>
        </a:graphic>
      </p:graphicFrame>
      <p:sp>
        <p:nvSpPr>
          <p:cNvPr id="482" name="CustomShape 6"/>
          <p:cNvSpPr/>
          <p:nvPr/>
        </p:nvSpPr>
        <p:spPr>
          <a:xfrm>
            <a:off x="2485080" y="1882800"/>
            <a:ext cx="7372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Times New Roman"/>
              </a:rPr>
              <a:t>Table. Per-residue free energy decomposition of fondaparinux by MM-GBSA</a:t>
            </a:r>
            <a:endParaRPr b="0" lang="en-US" sz="1800" spc="-1" strike="noStrike">
              <a:latin typeface="Arial"/>
            </a:endParaRPr>
          </a:p>
        </p:txBody>
      </p:sp>
      <p:sp>
        <p:nvSpPr>
          <p:cNvPr id="483" name="TextShape 7"/>
          <p:cNvSpPr txBox="1"/>
          <p:nvPr/>
        </p:nvSpPr>
        <p:spPr>
          <a:xfrm>
            <a:off x="8262720" y="6388200"/>
            <a:ext cx="2133360" cy="364680"/>
          </a:xfrm>
          <a:prstGeom prst="rect">
            <a:avLst/>
          </a:prstGeom>
          <a:noFill/>
          <a:ln>
            <a:noFill/>
          </a:ln>
        </p:spPr>
        <p:txBody>
          <a:bodyPr anchor="ctr">
            <a:noAutofit/>
          </a:bodyPr>
          <a:p>
            <a:pPr algn="r">
              <a:lnSpc>
                <a:spcPct val="100000"/>
              </a:lnSpc>
            </a:pPr>
            <a:fld id="{789E4C84-F553-4379-8964-B4588B1D99F8}"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Conclusions</a:t>
            </a:r>
            <a:endParaRPr b="0" lang="en-US" sz="4400" spc="-1" strike="noStrike">
              <a:solidFill>
                <a:srgbClr val="000000"/>
              </a:solidFill>
              <a:latin typeface="Calibri"/>
            </a:endParaRPr>
          </a:p>
        </p:txBody>
      </p:sp>
      <p:sp>
        <p:nvSpPr>
          <p:cNvPr id="485" name="TextShape 2"/>
          <p:cNvSpPr txBox="1"/>
          <p:nvPr/>
        </p:nvSpPr>
        <p:spPr>
          <a:xfrm>
            <a:off x="838080" y="1825560"/>
            <a:ext cx="10515240" cy="4350960"/>
          </a:xfrm>
          <a:prstGeom prst="rect">
            <a:avLst/>
          </a:prstGeom>
          <a:noFill/>
          <a:ln>
            <a:noFill/>
          </a:ln>
        </p:spPr>
        <p:txBody>
          <a:bodyPr>
            <a:noAutofit/>
          </a:bodyPr>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Characterization of LAR-Ig1-2 </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Demonstration of ligand binding analysis</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Use of the assign_slp package and how assignments can be used</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LAR</a:t>
            </a:r>
            <a:endParaRPr b="0" lang="en-US" sz="4400" spc="-1" strike="noStrike">
              <a:solidFill>
                <a:srgbClr val="000000"/>
              </a:solidFill>
              <a:latin typeface="Calibri"/>
            </a:endParaRPr>
          </a:p>
        </p:txBody>
      </p:sp>
      <p:sp>
        <p:nvSpPr>
          <p:cNvPr id="93"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leukocyte common antigen-related protein</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receptor protein tyrosine phosphatase</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heparan sulfate proteoglycans and chondroitin sulfate interact with LAR and the complex is important for axon growth and synaptic function </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fondaparinux (arixtra is synthetic name) is a fragment of heparan sulfate and is used as a simple model of the ligand</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LAR has not been studied extensively structurally</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4" name="Group 1"/>
          <p:cNvGrpSpPr/>
          <p:nvPr/>
        </p:nvGrpSpPr>
        <p:grpSpPr>
          <a:xfrm>
            <a:off x="3442320" y="4484520"/>
            <a:ext cx="521280" cy="2245320"/>
            <a:chOff x="3442320" y="4484520"/>
            <a:chExt cx="521280" cy="2245320"/>
          </a:xfrm>
        </p:grpSpPr>
        <p:sp>
          <p:nvSpPr>
            <p:cNvPr id="95" name="CustomShape 2"/>
            <p:cNvSpPr/>
            <p:nvPr/>
          </p:nvSpPr>
          <p:spPr>
            <a:xfrm rot="3492600">
              <a:off x="3575160" y="4612320"/>
              <a:ext cx="122760" cy="24624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96" name="CustomShape 3"/>
            <p:cNvSpPr/>
            <p:nvPr/>
          </p:nvSpPr>
          <p:spPr>
            <a:xfrm rot="17843400">
              <a:off x="3533760" y="4472280"/>
              <a:ext cx="122760" cy="246240"/>
            </a:xfrm>
            <a:prstGeom prst="ellipse">
              <a:avLst/>
            </a:prstGeom>
            <a:solidFill>
              <a:srgbClr val="0070c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97" name="CustomShape 4"/>
            <p:cNvSpPr/>
            <p:nvPr/>
          </p:nvSpPr>
          <p:spPr>
            <a:xfrm rot="21424800">
              <a:off x="3524760" y="4809960"/>
              <a:ext cx="174960" cy="17316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98" name="CustomShape 5"/>
            <p:cNvSpPr/>
            <p:nvPr/>
          </p:nvSpPr>
          <p:spPr>
            <a:xfrm>
              <a:off x="3505680" y="498564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99" name="CustomShape 6"/>
            <p:cNvSpPr/>
            <p:nvPr/>
          </p:nvSpPr>
          <p:spPr>
            <a:xfrm>
              <a:off x="3512880" y="522072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00" name="CustomShape 7"/>
            <p:cNvSpPr/>
            <p:nvPr/>
          </p:nvSpPr>
          <p:spPr>
            <a:xfrm>
              <a:off x="3523680" y="545940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01" name="CustomShape 8"/>
            <p:cNvSpPr/>
            <p:nvPr/>
          </p:nvSpPr>
          <p:spPr>
            <a:xfrm>
              <a:off x="3523680" y="569628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02" name="CustomShape 9"/>
            <p:cNvSpPr/>
            <p:nvPr/>
          </p:nvSpPr>
          <p:spPr>
            <a:xfrm>
              <a:off x="3523680" y="593136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03" name="CustomShape 10"/>
            <p:cNvSpPr/>
            <p:nvPr/>
          </p:nvSpPr>
          <p:spPr>
            <a:xfrm rot="5211600">
              <a:off x="3519720" y="6094800"/>
              <a:ext cx="252000" cy="394200"/>
            </a:xfrm>
            <a:prstGeom prst="blockArc">
              <a:avLst>
                <a:gd name="adj1" fmla="val 10800000"/>
                <a:gd name="adj2" fmla="val 0"/>
                <a:gd name="adj3" fmla="val 19601"/>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04" name="CustomShape 11"/>
            <p:cNvSpPr/>
            <p:nvPr/>
          </p:nvSpPr>
          <p:spPr>
            <a:xfrm rot="16200000">
              <a:off x="3629880" y="625896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05" name="CustomShape 12"/>
            <p:cNvSpPr/>
            <p:nvPr/>
          </p:nvSpPr>
          <p:spPr>
            <a:xfrm rot="16200000">
              <a:off x="3645360" y="641160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grpSp>
      <p:sp>
        <p:nvSpPr>
          <p:cNvPr id="106" name="CustomShape 13"/>
          <p:cNvSpPr/>
          <p:nvPr/>
        </p:nvSpPr>
        <p:spPr>
          <a:xfrm rot="3492600">
            <a:off x="2986920" y="4579920"/>
            <a:ext cx="122760" cy="24624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107" name="CustomShape 14"/>
          <p:cNvSpPr/>
          <p:nvPr/>
        </p:nvSpPr>
        <p:spPr>
          <a:xfrm rot="17843400">
            <a:off x="2945520" y="4439520"/>
            <a:ext cx="122760" cy="246240"/>
          </a:xfrm>
          <a:prstGeom prst="ellipse">
            <a:avLst/>
          </a:prstGeom>
          <a:solidFill>
            <a:srgbClr val="0070c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08" name="CustomShape 15"/>
          <p:cNvSpPr/>
          <p:nvPr/>
        </p:nvSpPr>
        <p:spPr>
          <a:xfrm rot="21424800">
            <a:off x="2936520" y="4777200"/>
            <a:ext cx="174960" cy="17316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109" name="CustomShape 16"/>
          <p:cNvSpPr/>
          <p:nvPr/>
        </p:nvSpPr>
        <p:spPr>
          <a:xfrm>
            <a:off x="2917440" y="495288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10" name="CustomShape 17"/>
          <p:cNvSpPr/>
          <p:nvPr/>
        </p:nvSpPr>
        <p:spPr>
          <a:xfrm>
            <a:off x="2924640" y="518796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11" name="CustomShape 18"/>
          <p:cNvSpPr/>
          <p:nvPr/>
        </p:nvSpPr>
        <p:spPr>
          <a:xfrm>
            <a:off x="2935440" y="542664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12" name="CustomShape 19"/>
          <p:cNvSpPr/>
          <p:nvPr/>
        </p:nvSpPr>
        <p:spPr>
          <a:xfrm>
            <a:off x="2935440" y="566352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13" name="CustomShape 20"/>
          <p:cNvSpPr/>
          <p:nvPr/>
        </p:nvSpPr>
        <p:spPr>
          <a:xfrm>
            <a:off x="2935440" y="589860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14" name="CustomShape 21"/>
          <p:cNvSpPr/>
          <p:nvPr/>
        </p:nvSpPr>
        <p:spPr>
          <a:xfrm rot="5211600">
            <a:off x="2931480" y="6062040"/>
            <a:ext cx="252000" cy="394200"/>
          </a:xfrm>
          <a:prstGeom prst="blockArc">
            <a:avLst>
              <a:gd name="adj1" fmla="val 10800000"/>
              <a:gd name="adj2" fmla="val 0"/>
              <a:gd name="adj3" fmla="val 19601"/>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15" name="CustomShape 22"/>
          <p:cNvSpPr/>
          <p:nvPr/>
        </p:nvSpPr>
        <p:spPr>
          <a:xfrm rot="16200000">
            <a:off x="3042000" y="622620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16" name="CustomShape 23"/>
          <p:cNvSpPr/>
          <p:nvPr/>
        </p:nvSpPr>
        <p:spPr>
          <a:xfrm rot="16200000">
            <a:off x="3057480" y="637884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17" name="Line 24"/>
          <p:cNvSpPr/>
          <p:nvPr/>
        </p:nvSpPr>
        <p:spPr>
          <a:xfrm>
            <a:off x="2853360" y="6183720"/>
            <a:ext cx="1634760" cy="0"/>
          </a:xfrm>
          <a:prstGeom prst="line">
            <a:avLst/>
          </a:prstGeom>
          <a:ln w="57240">
            <a:solidFill>
              <a:schemeClr val="tx1"/>
            </a:solidFill>
          </a:ln>
        </p:spPr>
        <p:style>
          <a:lnRef idx="1">
            <a:schemeClr val="accent1"/>
          </a:lnRef>
          <a:fillRef idx="0">
            <a:schemeClr val="accent1"/>
          </a:fillRef>
          <a:effectRef idx="0">
            <a:schemeClr val="accent1"/>
          </a:effectRef>
          <a:fontRef idx="minor"/>
        </p:style>
      </p:sp>
      <p:sp>
        <p:nvSpPr>
          <p:cNvPr id="118" name="Line 25"/>
          <p:cNvSpPr/>
          <p:nvPr/>
        </p:nvSpPr>
        <p:spPr>
          <a:xfrm>
            <a:off x="2633760" y="6367680"/>
            <a:ext cx="1570680" cy="7200"/>
          </a:xfrm>
          <a:prstGeom prst="line">
            <a:avLst/>
          </a:prstGeom>
          <a:ln w="57240">
            <a:solidFill>
              <a:schemeClr val="tx1"/>
            </a:solidFill>
          </a:ln>
        </p:spPr>
        <p:style>
          <a:lnRef idx="1">
            <a:schemeClr val="accent1"/>
          </a:lnRef>
          <a:fillRef idx="0">
            <a:schemeClr val="accent1"/>
          </a:fillRef>
          <a:effectRef idx="0">
            <a:schemeClr val="accent1"/>
          </a:effectRef>
          <a:fontRef idx="minor"/>
        </p:style>
      </p:sp>
      <p:sp>
        <p:nvSpPr>
          <p:cNvPr id="119" name="CustomShape 26"/>
          <p:cNvSpPr/>
          <p:nvPr/>
        </p:nvSpPr>
        <p:spPr>
          <a:xfrm>
            <a:off x="4138920" y="178920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grpSp>
        <p:nvGrpSpPr>
          <p:cNvPr id="120" name="Group 27"/>
          <p:cNvGrpSpPr/>
          <p:nvPr/>
        </p:nvGrpSpPr>
        <p:grpSpPr>
          <a:xfrm>
            <a:off x="3164040" y="4480560"/>
            <a:ext cx="913320" cy="293400"/>
            <a:chOff x="3164040" y="4480560"/>
            <a:chExt cx="913320" cy="293400"/>
          </a:xfrm>
        </p:grpSpPr>
        <p:sp>
          <p:nvSpPr>
            <p:cNvPr id="121" name="CustomShape 28"/>
            <p:cNvSpPr/>
            <p:nvPr/>
          </p:nvSpPr>
          <p:spPr>
            <a:xfrm rot="40200">
              <a:off x="3162960" y="4622040"/>
              <a:ext cx="306720" cy="126360"/>
            </a:xfrm>
            <a:prstGeom prst="flowChartPunchedTape">
              <a:avLst/>
            </a:prstGeom>
            <a:solidFill>
              <a:srgbClr val="7030a0"/>
            </a:solidFill>
            <a:ln/>
          </p:spPr>
          <p:style>
            <a:lnRef idx="2">
              <a:schemeClr val="accent1">
                <a:shade val="50000"/>
              </a:schemeClr>
            </a:lnRef>
            <a:fillRef idx="1">
              <a:schemeClr val="accent1"/>
            </a:fillRef>
            <a:effectRef idx="0">
              <a:schemeClr val="accent1"/>
            </a:effectRef>
            <a:fontRef idx="minor"/>
          </p:style>
        </p:sp>
        <p:sp>
          <p:nvSpPr>
            <p:cNvPr id="122" name="CustomShape 29"/>
            <p:cNvSpPr/>
            <p:nvPr/>
          </p:nvSpPr>
          <p:spPr>
            <a:xfrm rot="19648800">
              <a:off x="3400560" y="4576680"/>
              <a:ext cx="327960" cy="118080"/>
            </a:xfrm>
            <a:prstGeom prst="flowChartPunchedTape">
              <a:avLst/>
            </a:prstGeom>
            <a:solidFill>
              <a:srgbClr val="7030a0"/>
            </a:solidFill>
            <a:ln/>
          </p:spPr>
          <p:style>
            <a:lnRef idx="2">
              <a:schemeClr val="accent1">
                <a:shade val="50000"/>
              </a:schemeClr>
            </a:lnRef>
            <a:fillRef idx="1">
              <a:schemeClr val="accent1"/>
            </a:fillRef>
            <a:effectRef idx="0">
              <a:schemeClr val="accent1"/>
            </a:effectRef>
            <a:fontRef idx="minor"/>
          </p:style>
        </p:sp>
        <p:sp>
          <p:nvSpPr>
            <p:cNvPr id="123" name="CustomShape 30"/>
            <p:cNvSpPr/>
            <p:nvPr/>
          </p:nvSpPr>
          <p:spPr>
            <a:xfrm rot="21312000">
              <a:off x="3738240" y="4493520"/>
              <a:ext cx="312120" cy="124200"/>
            </a:xfrm>
            <a:prstGeom prst="flowChartPunchedTape">
              <a:avLst/>
            </a:prstGeom>
            <a:solidFill>
              <a:srgbClr val="7030a0"/>
            </a:solidFill>
            <a:ln/>
          </p:spPr>
          <p:style>
            <a:lnRef idx="2">
              <a:schemeClr val="accent1">
                <a:shade val="50000"/>
              </a:schemeClr>
            </a:lnRef>
            <a:fillRef idx="1">
              <a:schemeClr val="accent1"/>
            </a:fillRef>
            <a:effectRef idx="0">
              <a:schemeClr val="accent1"/>
            </a:effectRef>
            <a:fontRef idx="minor"/>
          </p:style>
        </p:sp>
      </p:grpSp>
      <p:grpSp>
        <p:nvGrpSpPr>
          <p:cNvPr id="124" name="Group 31"/>
          <p:cNvGrpSpPr/>
          <p:nvPr/>
        </p:nvGrpSpPr>
        <p:grpSpPr>
          <a:xfrm>
            <a:off x="3724560" y="4467600"/>
            <a:ext cx="521640" cy="2245320"/>
            <a:chOff x="3724560" y="4467600"/>
            <a:chExt cx="521640" cy="2245320"/>
          </a:xfrm>
        </p:grpSpPr>
        <p:sp>
          <p:nvSpPr>
            <p:cNvPr id="125" name="CustomShape 32"/>
            <p:cNvSpPr/>
            <p:nvPr/>
          </p:nvSpPr>
          <p:spPr>
            <a:xfrm rot="17843400">
              <a:off x="3816360" y="4455360"/>
              <a:ext cx="122760" cy="246240"/>
            </a:xfrm>
            <a:prstGeom prst="ellipse">
              <a:avLst/>
            </a:prstGeom>
            <a:solidFill>
              <a:srgbClr val="0070c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26" name="CustomShape 33"/>
            <p:cNvSpPr/>
            <p:nvPr/>
          </p:nvSpPr>
          <p:spPr>
            <a:xfrm rot="3492600">
              <a:off x="3857400" y="4595760"/>
              <a:ext cx="122760" cy="24624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127" name="CustomShape 34"/>
            <p:cNvSpPr/>
            <p:nvPr/>
          </p:nvSpPr>
          <p:spPr>
            <a:xfrm rot="21424800">
              <a:off x="3807000" y="4793040"/>
              <a:ext cx="174960" cy="17316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128" name="CustomShape 35"/>
            <p:cNvSpPr/>
            <p:nvPr/>
          </p:nvSpPr>
          <p:spPr>
            <a:xfrm>
              <a:off x="3787920" y="496872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29" name="CustomShape 36"/>
            <p:cNvSpPr/>
            <p:nvPr/>
          </p:nvSpPr>
          <p:spPr>
            <a:xfrm>
              <a:off x="3795480" y="520380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30" name="CustomShape 37"/>
            <p:cNvSpPr/>
            <p:nvPr/>
          </p:nvSpPr>
          <p:spPr>
            <a:xfrm>
              <a:off x="3806280" y="544248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31" name="CustomShape 38"/>
            <p:cNvSpPr/>
            <p:nvPr/>
          </p:nvSpPr>
          <p:spPr>
            <a:xfrm>
              <a:off x="3806280" y="567972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32" name="CustomShape 39"/>
            <p:cNvSpPr/>
            <p:nvPr/>
          </p:nvSpPr>
          <p:spPr>
            <a:xfrm>
              <a:off x="3806280" y="591444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33" name="CustomShape 40"/>
            <p:cNvSpPr/>
            <p:nvPr/>
          </p:nvSpPr>
          <p:spPr>
            <a:xfrm rot="5211600">
              <a:off x="3801960" y="6078240"/>
              <a:ext cx="252000" cy="394200"/>
            </a:xfrm>
            <a:prstGeom prst="blockArc">
              <a:avLst>
                <a:gd name="adj1" fmla="val 10800000"/>
                <a:gd name="adj2" fmla="val 0"/>
                <a:gd name="adj3" fmla="val 19601"/>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34" name="CustomShape 41"/>
            <p:cNvSpPr/>
            <p:nvPr/>
          </p:nvSpPr>
          <p:spPr>
            <a:xfrm rot="16200000">
              <a:off x="3912480" y="624204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35" name="CustomShape 42"/>
            <p:cNvSpPr/>
            <p:nvPr/>
          </p:nvSpPr>
          <p:spPr>
            <a:xfrm rot="16200000">
              <a:off x="3927960" y="639468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grpSp>
      <p:grpSp>
        <p:nvGrpSpPr>
          <p:cNvPr id="136" name="Group 43"/>
          <p:cNvGrpSpPr/>
          <p:nvPr/>
        </p:nvGrpSpPr>
        <p:grpSpPr>
          <a:xfrm>
            <a:off x="2115360" y="1084320"/>
            <a:ext cx="2374920" cy="2677680"/>
            <a:chOff x="2115360" y="1084320"/>
            <a:chExt cx="2374920" cy="2677680"/>
          </a:xfrm>
        </p:grpSpPr>
        <p:grpSp>
          <p:nvGrpSpPr>
            <p:cNvPr id="137" name="Group 44"/>
            <p:cNvGrpSpPr/>
            <p:nvPr/>
          </p:nvGrpSpPr>
          <p:grpSpPr>
            <a:xfrm>
              <a:off x="2115360" y="1084320"/>
              <a:ext cx="1195200" cy="838080"/>
              <a:chOff x="2115360" y="1084320"/>
              <a:chExt cx="1195200" cy="838080"/>
            </a:xfrm>
          </p:grpSpPr>
          <p:sp>
            <p:nvSpPr>
              <p:cNvPr id="138" name="CustomShape 45"/>
              <p:cNvSpPr/>
              <p:nvPr/>
            </p:nvSpPr>
            <p:spPr>
              <a:xfrm rot="19937400">
                <a:off x="2126160" y="1722240"/>
                <a:ext cx="312120" cy="1242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39" name="CustomShape 46"/>
              <p:cNvSpPr/>
              <p:nvPr/>
            </p:nvSpPr>
            <p:spPr>
              <a:xfrm rot="19937400">
                <a:off x="2450520" y="1675440"/>
                <a:ext cx="312120" cy="1242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40" name="CustomShape 47"/>
              <p:cNvSpPr/>
              <p:nvPr/>
            </p:nvSpPr>
            <p:spPr>
              <a:xfrm rot="19937400">
                <a:off x="2784960" y="1614600"/>
                <a:ext cx="312120" cy="1242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41" name="CustomShape 48"/>
              <p:cNvSpPr/>
              <p:nvPr/>
            </p:nvSpPr>
            <p:spPr>
              <a:xfrm rot="18178200">
                <a:off x="3045960" y="1422000"/>
                <a:ext cx="284040" cy="13644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42" name="CustomShape 49"/>
              <p:cNvSpPr/>
              <p:nvPr/>
            </p:nvSpPr>
            <p:spPr>
              <a:xfrm rot="16200000">
                <a:off x="3022920" y="1147680"/>
                <a:ext cx="270000" cy="14328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grpSp>
        <p:grpSp>
          <p:nvGrpSpPr>
            <p:cNvPr id="143" name="Group 50"/>
            <p:cNvGrpSpPr/>
            <p:nvPr/>
          </p:nvGrpSpPr>
          <p:grpSpPr>
            <a:xfrm>
              <a:off x="2118960" y="1526760"/>
              <a:ext cx="2371320" cy="2235240"/>
              <a:chOff x="2118960" y="1526760"/>
              <a:chExt cx="2371320" cy="2235240"/>
            </a:xfrm>
          </p:grpSpPr>
          <p:grpSp>
            <p:nvGrpSpPr>
              <p:cNvPr id="144" name="Group 51"/>
              <p:cNvGrpSpPr/>
              <p:nvPr/>
            </p:nvGrpSpPr>
            <p:grpSpPr>
              <a:xfrm>
                <a:off x="2900520" y="1526760"/>
                <a:ext cx="522000" cy="2235240"/>
                <a:chOff x="2900520" y="1526760"/>
                <a:chExt cx="522000" cy="2235240"/>
              </a:xfrm>
            </p:grpSpPr>
            <p:sp>
              <p:nvSpPr>
                <p:cNvPr id="145" name="CustomShape 52"/>
                <p:cNvSpPr/>
                <p:nvPr/>
              </p:nvSpPr>
              <p:spPr>
                <a:xfrm rot="3183000">
                  <a:off x="3042000" y="1668240"/>
                  <a:ext cx="130680" cy="23148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146" name="CustomShape 53"/>
                <p:cNvSpPr/>
                <p:nvPr/>
              </p:nvSpPr>
              <p:spPr>
                <a:xfrm rot="18130200">
                  <a:off x="2979720" y="1526400"/>
                  <a:ext cx="128880" cy="234720"/>
                </a:xfrm>
                <a:prstGeom prst="ellipse">
                  <a:avLst/>
                </a:prstGeom>
                <a:solidFill>
                  <a:srgbClr val="0070c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47" name="CustomShape 54"/>
                <p:cNvSpPr/>
                <p:nvPr/>
              </p:nvSpPr>
              <p:spPr>
                <a:xfrm rot="21456000">
                  <a:off x="2981880" y="1842120"/>
                  <a:ext cx="174960" cy="17316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148" name="CustomShape 55"/>
                <p:cNvSpPr/>
                <p:nvPr/>
              </p:nvSpPr>
              <p:spPr>
                <a:xfrm>
                  <a:off x="2964600" y="201816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49" name="CustomShape 56"/>
                <p:cNvSpPr/>
                <p:nvPr/>
              </p:nvSpPr>
              <p:spPr>
                <a:xfrm>
                  <a:off x="2971800" y="225288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50" name="CustomShape 57"/>
                <p:cNvSpPr/>
                <p:nvPr/>
              </p:nvSpPr>
              <p:spPr>
                <a:xfrm>
                  <a:off x="2982600" y="249192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51" name="CustomShape 58"/>
                <p:cNvSpPr/>
                <p:nvPr/>
              </p:nvSpPr>
              <p:spPr>
                <a:xfrm>
                  <a:off x="2982600" y="272880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52" name="CustomShape 59"/>
                <p:cNvSpPr/>
                <p:nvPr/>
              </p:nvSpPr>
              <p:spPr>
                <a:xfrm>
                  <a:off x="2982600" y="296388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53" name="CustomShape 60"/>
                <p:cNvSpPr/>
                <p:nvPr/>
              </p:nvSpPr>
              <p:spPr>
                <a:xfrm rot="5171400">
                  <a:off x="2978280" y="3132000"/>
                  <a:ext cx="252360" cy="393840"/>
                </a:xfrm>
                <a:prstGeom prst="blockArc">
                  <a:avLst>
                    <a:gd name="adj1" fmla="val 10800000"/>
                    <a:gd name="adj2" fmla="val 0"/>
                    <a:gd name="adj3" fmla="val 19601"/>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54" name="CustomShape 61"/>
                <p:cNvSpPr/>
                <p:nvPr/>
              </p:nvSpPr>
              <p:spPr>
                <a:xfrm rot="16200000">
                  <a:off x="3088800" y="329112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55" name="CustomShape 62"/>
                <p:cNvSpPr/>
                <p:nvPr/>
              </p:nvSpPr>
              <p:spPr>
                <a:xfrm rot="16200000">
                  <a:off x="3104280" y="344376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grpSp>
          <p:grpSp>
            <p:nvGrpSpPr>
              <p:cNvPr id="156" name="Group 63"/>
              <p:cNvGrpSpPr/>
              <p:nvPr/>
            </p:nvGrpSpPr>
            <p:grpSpPr>
              <a:xfrm>
                <a:off x="2118960" y="3207600"/>
                <a:ext cx="2371320" cy="529200"/>
                <a:chOff x="2118960" y="3207600"/>
                <a:chExt cx="2371320" cy="529200"/>
              </a:xfrm>
            </p:grpSpPr>
            <p:sp>
              <p:nvSpPr>
                <p:cNvPr id="157" name="Line 64"/>
                <p:cNvSpPr/>
                <p:nvPr/>
              </p:nvSpPr>
              <p:spPr>
                <a:xfrm>
                  <a:off x="2633760" y="3207600"/>
                  <a:ext cx="1856520" cy="0"/>
                </a:xfrm>
                <a:prstGeom prst="line">
                  <a:avLst/>
                </a:prstGeom>
                <a:ln w="57240">
                  <a:solidFill>
                    <a:schemeClr val="tx1"/>
                  </a:solidFill>
                </a:ln>
              </p:spPr>
              <p:style>
                <a:lnRef idx="1">
                  <a:schemeClr val="accent1"/>
                </a:lnRef>
                <a:fillRef idx="0">
                  <a:schemeClr val="accent1"/>
                </a:fillRef>
                <a:effectRef idx="0">
                  <a:schemeClr val="accent1"/>
                </a:effectRef>
                <a:fontRef idx="minor"/>
              </p:style>
            </p:sp>
            <p:sp>
              <p:nvSpPr>
                <p:cNvPr id="158" name="Line 65"/>
                <p:cNvSpPr/>
                <p:nvPr/>
              </p:nvSpPr>
              <p:spPr>
                <a:xfrm>
                  <a:off x="2118960" y="3729240"/>
                  <a:ext cx="1856520" cy="7560"/>
                </a:xfrm>
                <a:prstGeom prst="line">
                  <a:avLst/>
                </a:prstGeom>
                <a:ln w="57240">
                  <a:solidFill>
                    <a:schemeClr val="tx1"/>
                  </a:solidFill>
                </a:ln>
              </p:spPr>
              <p:style>
                <a:lnRef idx="1">
                  <a:schemeClr val="accent1"/>
                </a:lnRef>
                <a:fillRef idx="0">
                  <a:schemeClr val="accent1"/>
                </a:fillRef>
                <a:effectRef idx="0">
                  <a:schemeClr val="accent1"/>
                </a:effectRef>
                <a:fontRef idx="minor"/>
              </p:style>
            </p:sp>
          </p:grpSp>
        </p:grpSp>
      </p:grpSp>
      <p:grpSp>
        <p:nvGrpSpPr>
          <p:cNvPr id="159" name="Group 66"/>
          <p:cNvGrpSpPr/>
          <p:nvPr/>
        </p:nvGrpSpPr>
        <p:grpSpPr>
          <a:xfrm>
            <a:off x="3218040" y="1879920"/>
            <a:ext cx="1037880" cy="2235240"/>
            <a:chOff x="3218040" y="1879920"/>
            <a:chExt cx="1037880" cy="2235240"/>
          </a:xfrm>
        </p:grpSpPr>
        <p:grpSp>
          <p:nvGrpSpPr>
            <p:cNvPr id="160" name="Group 67"/>
            <p:cNvGrpSpPr/>
            <p:nvPr/>
          </p:nvGrpSpPr>
          <p:grpSpPr>
            <a:xfrm>
              <a:off x="3218040" y="1897920"/>
              <a:ext cx="1037880" cy="330840"/>
              <a:chOff x="3218040" y="1897920"/>
              <a:chExt cx="1037880" cy="330840"/>
            </a:xfrm>
          </p:grpSpPr>
          <p:sp>
            <p:nvSpPr>
              <p:cNvPr id="161" name="CustomShape 68"/>
              <p:cNvSpPr/>
              <p:nvPr/>
            </p:nvSpPr>
            <p:spPr>
              <a:xfrm rot="19937400">
                <a:off x="3228840" y="2028600"/>
                <a:ext cx="312120" cy="1242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62" name="CustomShape 69"/>
              <p:cNvSpPr/>
              <p:nvPr/>
            </p:nvSpPr>
            <p:spPr>
              <a:xfrm rot="20937000">
                <a:off x="3561480" y="1965600"/>
                <a:ext cx="325080" cy="11916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63" name="CustomShape 70"/>
              <p:cNvSpPr/>
              <p:nvPr/>
            </p:nvSpPr>
            <p:spPr>
              <a:xfrm>
                <a:off x="3927960" y="1897920"/>
                <a:ext cx="327960" cy="11808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grpSp>
        <p:grpSp>
          <p:nvGrpSpPr>
            <p:cNvPr id="164" name="Group 71"/>
            <p:cNvGrpSpPr/>
            <p:nvPr/>
          </p:nvGrpSpPr>
          <p:grpSpPr>
            <a:xfrm>
              <a:off x="3678840" y="1879920"/>
              <a:ext cx="522000" cy="2235240"/>
              <a:chOff x="3678840" y="1879920"/>
              <a:chExt cx="522000" cy="2235240"/>
            </a:xfrm>
          </p:grpSpPr>
          <p:sp>
            <p:nvSpPr>
              <p:cNvPr id="165" name="CustomShape 72"/>
              <p:cNvSpPr/>
              <p:nvPr/>
            </p:nvSpPr>
            <p:spPr>
              <a:xfrm rot="3183000">
                <a:off x="3820320" y="2021040"/>
                <a:ext cx="130680" cy="23148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166" name="CustomShape 73"/>
              <p:cNvSpPr/>
              <p:nvPr/>
            </p:nvSpPr>
            <p:spPr>
              <a:xfrm rot="18130200">
                <a:off x="3758040" y="1879560"/>
                <a:ext cx="128880" cy="234720"/>
              </a:xfrm>
              <a:prstGeom prst="ellipse">
                <a:avLst/>
              </a:prstGeom>
              <a:solidFill>
                <a:srgbClr val="0070c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67" name="CustomShape 74"/>
              <p:cNvSpPr/>
              <p:nvPr/>
            </p:nvSpPr>
            <p:spPr>
              <a:xfrm rot="21456000">
                <a:off x="3760200" y="2194920"/>
                <a:ext cx="174960" cy="17316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168" name="CustomShape 75"/>
              <p:cNvSpPr/>
              <p:nvPr/>
            </p:nvSpPr>
            <p:spPr>
              <a:xfrm>
                <a:off x="3742920" y="237096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69" name="CustomShape 76"/>
              <p:cNvSpPr/>
              <p:nvPr/>
            </p:nvSpPr>
            <p:spPr>
              <a:xfrm>
                <a:off x="3750120" y="260604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70" name="CustomShape 77"/>
              <p:cNvSpPr/>
              <p:nvPr/>
            </p:nvSpPr>
            <p:spPr>
              <a:xfrm>
                <a:off x="3760920" y="284472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71" name="CustomShape 78"/>
              <p:cNvSpPr/>
              <p:nvPr/>
            </p:nvSpPr>
            <p:spPr>
              <a:xfrm>
                <a:off x="3760920" y="308160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72" name="CustomShape 79"/>
              <p:cNvSpPr/>
              <p:nvPr/>
            </p:nvSpPr>
            <p:spPr>
              <a:xfrm>
                <a:off x="3760920" y="331668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73" name="CustomShape 80"/>
              <p:cNvSpPr/>
              <p:nvPr/>
            </p:nvSpPr>
            <p:spPr>
              <a:xfrm rot="5171400">
                <a:off x="3756600" y="3485160"/>
                <a:ext cx="252360" cy="393840"/>
              </a:xfrm>
              <a:prstGeom prst="blockArc">
                <a:avLst>
                  <a:gd name="adj1" fmla="val 10800000"/>
                  <a:gd name="adj2" fmla="val 0"/>
                  <a:gd name="adj3" fmla="val 19601"/>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74" name="CustomShape 81"/>
              <p:cNvSpPr/>
              <p:nvPr/>
            </p:nvSpPr>
            <p:spPr>
              <a:xfrm rot="16200000">
                <a:off x="3867120" y="364428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75" name="CustomShape 82"/>
              <p:cNvSpPr/>
              <p:nvPr/>
            </p:nvSpPr>
            <p:spPr>
              <a:xfrm rot="16200000">
                <a:off x="3882600" y="379692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grpSp>
      </p:grpSp>
      <p:grpSp>
        <p:nvGrpSpPr>
          <p:cNvPr id="176" name="Group 83"/>
          <p:cNvGrpSpPr/>
          <p:nvPr/>
        </p:nvGrpSpPr>
        <p:grpSpPr>
          <a:xfrm>
            <a:off x="3631680" y="714240"/>
            <a:ext cx="1436760" cy="972000"/>
            <a:chOff x="3631680" y="714240"/>
            <a:chExt cx="1436760" cy="972000"/>
          </a:xfrm>
        </p:grpSpPr>
        <p:sp>
          <p:nvSpPr>
            <p:cNvPr id="177" name="CustomShape 84"/>
            <p:cNvSpPr/>
            <p:nvPr/>
          </p:nvSpPr>
          <p:spPr>
            <a:xfrm rot="20043600">
              <a:off x="3641040" y="1504800"/>
              <a:ext cx="326880" cy="11844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78" name="CustomShape 85"/>
            <p:cNvSpPr/>
            <p:nvPr/>
          </p:nvSpPr>
          <p:spPr>
            <a:xfrm rot="19648800">
              <a:off x="3960720" y="1414800"/>
              <a:ext cx="327960" cy="11808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79" name="CustomShape 86"/>
            <p:cNvSpPr/>
            <p:nvPr/>
          </p:nvSpPr>
          <p:spPr>
            <a:xfrm rot="19648800">
              <a:off x="4311720" y="1314360"/>
              <a:ext cx="327960" cy="11808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80" name="CustomShape 87"/>
            <p:cNvSpPr/>
            <p:nvPr/>
          </p:nvSpPr>
          <p:spPr>
            <a:xfrm rot="19648800">
              <a:off x="4519080" y="1059840"/>
              <a:ext cx="327960" cy="11808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181" name="CustomShape 88"/>
            <p:cNvSpPr/>
            <p:nvPr/>
          </p:nvSpPr>
          <p:spPr>
            <a:xfrm rot="19648800">
              <a:off x="4734360" y="793080"/>
              <a:ext cx="327960" cy="11808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grpSp>
      <p:sp>
        <p:nvSpPr>
          <p:cNvPr id="182" name="CustomShape 89"/>
          <p:cNvSpPr/>
          <p:nvPr/>
        </p:nvSpPr>
        <p:spPr>
          <a:xfrm rot="3492600">
            <a:off x="4208400" y="1415880"/>
            <a:ext cx="122760" cy="24624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183" name="CustomShape 90"/>
          <p:cNvSpPr/>
          <p:nvPr/>
        </p:nvSpPr>
        <p:spPr>
          <a:xfrm rot="17843400">
            <a:off x="4167000" y="1275840"/>
            <a:ext cx="122760" cy="246240"/>
          </a:xfrm>
          <a:prstGeom prst="ellipse">
            <a:avLst/>
          </a:prstGeom>
          <a:solidFill>
            <a:srgbClr val="0070c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84" name="CustomShape 91"/>
          <p:cNvSpPr/>
          <p:nvPr/>
        </p:nvSpPr>
        <p:spPr>
          <a:xfrm rot="21424800">
            <a:off x="4158000" y="1613160"/>
            <a:ext cx="174960" cy="17316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185" name="CustomShape 92"/>
          <p:cNvSpPr/>
          <p:nvPr/>
        </p:nvSpPr>
        <p:spPr>
          <a:xfrm>
            <a:off x="4146120" y="202392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86" name="CustomShape 93"/>
          <p:cNvSpPr/>
          <p:nvPr/>
        </p:nvSpPr>
        <p:spPr>
          <a:xfrm>
            <a:off x="4156920" y="226296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87" name="CustomShape 94"/>
          <p:cNvSpPr/>
          <p:nvPr/>
        </p:nvSpPr>
        <p:spPr>
          <a:xfrm>
            <a:off x="4156920" y="249984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88" name="CustomShape 95"/>
          <p:cNvSpPr/>
          <p:nvPr/>
        </p:nvSpPr>
        <p:spPr>
          <a:xfrm>
            <a:off x="4156920" y="273492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89" name="CustomShape 96"/>
          <p:cNvSpPr/>
          <p:nvPr/>
        </p:nvSpPr>
        <p:spPr>
          <a:xfrm rot="5211600">
            <a:off x="4152600" y="2898360"/>
            <a:ext cx="252000" cy="394200"/>
          </a:xfrm>
          <a:prstGeom prst="blockArc">
            <a:avLst>
              <a:gd name="adj1" fmla="val 10800000"/>
              <a:gd name="adj2" fmla="val 0"/>
              <a:gd name="adj3" fmla="val 19601"/>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190" name="CustomShape 97"/>
          <p:cNvSpPr/>
          <p:nvPr/>
        </p:nvSpPr>
        <p:spPr>
          <a:xfrm rot="16200000">
            <a:off x="4263120" y="306216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91" name="CustomShape 98"/>
          <p:cNvSpPr/>
          <p:nvPr/>
        </p:nvSpPr>
        <p:spPr>
          <a:xfrm rot="16200000">
            <a:off x="4278600" y="321480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192" name="CustomShape 99"/>
          <p:cNvSpPr/>
          <p:nvPr/>
        </p:nvSpPr>
        <p:spPr>
          <a:xfrm rot="16200000">
            <a:off x="5582880" y="1896480"/>
            <a:ext cx="417240" cy="1101600"/>
          </a:xfrm>
          <a:prstGeom prst="downArrow">
            <a:avLst>
              <a:gd name="adj1" fmla="val 50000"/>
              <a:gd name="adj2" fmla="val 50000"/>
            </a:avLst>
          </a:prstGeom>
          <a:solidFill>
            <a:srgbClr val="000000"/>
          </a:solidFill>
          <a:ln/>
        </p:spPr>
        <p:style>
          <a:lnRef idx="1">
            <a:schemeClr val="accent1"/>
          </a:lnRef>
          <a:fillRef idx="3">
            <a:schemeClr val="accent1"/>
          </a:fillRef>
          <a:effectRef idx="2">
            <a:schemeClr val="accent1"/>
          </a:effectRef>
          <a:fontRef idx="minor"/>
        </p:style>
      </p:sp>
      <p:sp>
        <p:nvSpPr>
          <p:cNvPr id="193" name="CustomShape 100"/>
          <p:cNvSpPr/>
          <p:nvPr/>
        </p:nvSpPr>
        <p:spPr>
          <a:xfrm>
            <a:off x="4402800" y="1250640"/>
            <a:ext cx="2823120" cy="10652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200" spc="-1" strike="noStrike">
                <a:solidFill>
                  <a:srgbClr val="000000"/>
                </a:solidFill>
                <a:latin typeface="Calibri"/>
              </a:rPr>
              <a:t>Chondroitin Sulfate</a:t>
            </a:r>
            <a:endParaRPr b="0" lang="en-US" sz="3200" spc="-1" strike="noStrike">
              <a:latin typeface="Arial"/>
            </a:endParaRPr>
          </a:p>
        </p:txBody>
      </p:sp>
      <p:sp>
        <p:nvSpPr>
          <p:cNvPr id="194" name="CustomShape 101"/>
          <p:cNvSpPr/>
          <p:nvPr/>
        </p:nvSpPr>
        <p:spPr>
          <a:xfrm>
            <a:off x="7345080" y="1101600"/>
            <a:ext cx="1684800" cy="2203560"/>
          </a:xfrm>
          <a:custGeom>
            <a:avLst/>
            <a:gdLst/>
            <a:ahLst/>
            <a:rect l="l" t="t" r="r" b="b"/>
            <a:pathLst>
              <a:path w="1684994" h="2203960">
                <a:moveTo>
                  <a:pt x="609687" y="2182940"/>
                </a:moveTo>
                <a:cubicBezTo>
                  <a:pt x="613190" y="2190822"/>
                  <a:pt x="616694" y="2198705"/>
                  <a:pt x="609687" y="2098857"/>
                </a:cubicBezTo>
                <a:cubicBezTo>
                  <a:pt x="602680" y="1999009"/>
                  <a:pt x="651728" y="1722236"/>
                  <a:pt x="567645" y="1583850"/>
                </a:cubicBezTo>
                <a:cubicBezTo>
                  <a:pt x="483562" y="1445464"/>
                  <a:pt x="184017" y="1482250"/>
                  <a:pt x="105190" y="1268540"/>
                </a:cubicBezTo>
                <a:cubicBezTo>
                  <a:pt x="26363" y="1054830"/>
                  <a:pt x="-80492" y="510043"/>
                  <a:pt x="94680" y="301588"/>
                </a:cubicBezTo>
                <a:cubicBezTo>
                  <a:pt x="269852" y="93133"/>
                  <a:pt x="891715" y="-52260"/>
                  <a:pt x="1156225" y="17809"/>
                </a:cubicBezTo>
                <a:cubicBezTo>
                  <a:pt x="1420735" y="87878"/>
                  <a:pt x="1646708" y="518802"/>
                  <a:pt x="1681742" y="722002"/>
                </a:cubicBezTo>
                <a:cubicBezTo>
                  <a:pt x="1716776" y="925202"/>
                  <a:pt x="1459273" y="1131906"/>
                  <a:pt x="1366432" y="1237009"/>
                </a:cubicBezTo>
                <a:cubicBezTo>
                  <a:pt x="1273591" y="1342112"/>
                  <a:pt x="1161480" y="1191463"/>
                  <a:pt x="1124694" y="1352622"/>
                </a:cubicBezTo>
                <a:cubicBezTo>
                  <a:pt x="1087908" y="1513781"/>
                  <a:pt x="1145714" y="2203960"/>
                  <a:pt x="1145714" y="2203960"/>
                </a:cubicBezTo>
                <a:lnTo>
                  <a:pt x="1145714" y="2203960"/>
                </a:lnTo>
              </a:path>
            </a:pathLst>
          </a:custGeom>
          <a:noFill/>
          <a:ln w="38160">
            <a:solidFill>
              <a:srgbClr val="ffc000"/>
            </a:solidFill>
          </a:ln>
        </p:spPr>
        <p:style>
          <a:lnRef idx="1">
            <a:schemeClr val="accent1"/>
          </a:lnRef>
          <a:fillRef idx="3">
            <a:schemeClr val="accent1"/>
          </a:fillRef>
          <a:effectRef idx="2">
            <a:schemeClr val="accent1"/>
          </a:effectRef>
          <a:fontRef idx="minor"/>
        </p:style>
      </p:sp>
      <p:grpSp>
        <p:nvGrpSpPr>
          <p:cNvPr id="195" name="Group 102"/>
          <p:cNvGrpSpPr/>
          <p:nvPr/>
        </p:nvGrpSpPr>
        <p:grpSpPr>
          <a:xfrm>
            <a:off x="6933600" y="4089600"/>
            <a:ext cx="1998360" cy="2059560"/>
            <a:chOff x="6933600" y="4089600"/>
            <a:chExt cx="1998360" cy="2059560"/>
          </a:xfrm>
        </p:grpSpPr>
        <p:sp>
          <p:nvSpPr>
            <p:cNvPr id="196" name="CustomShape 103"/>
            <p:cNvSpPr/>
            <p:nvPr/>
          </p:nvSpPr>
          <p:spPr>
            <a:xfrm>
              <a:off x="6933600" y="4089600"/>
              <a:ext cx="1998360" cy="2059560"/>
            </a:xfrm>
            <a:custGeom>
              <a:avLst/>
              <a:gdLst/>
              <a:ahLst/>
              <a:rect l="l" t="t" r="r" b="b"/>
              <a:pathLst>
                <a:path w="1998859" h="2060038">
                  <a:moveTo>
                    <a:pt x="830331" y="2028506"/>
                  </a:moveTo>
                  <a:cubicBezTo>
                    <a:pt x="836462" y="1775382"/>
                    <a:pt x="842593" y="1522258"/>
                    <a:pt x="704207" y="1376865"/>
                  </a:cubicBezTo>
                  <a:cubicBezTo>
                    <a:pt x="565821" y="1231472"/>
                    <a:pt x="3517" y="1206948"/>
                    <a:pt x="14" y="1156148"/>
                  </a:cubicBezTo>
                  <a:cubicBezTo>
                    <a:pt x="-3489" y="1105348"/>
                    <a:pt x="614869" y="1166658"/>
                    <a:pt x="683186" y="1072065"/>
                  </a:cubicBezTo>
                  <a:cubicBezTo>
                    <a:pt x="751503" y="977472"/>
                    <a:pt x="387145" y="616616"/>
                    <a:pt x="409917" y="588589"/>
                  </a:cubicBezTo>
                  <a:cubicBezTo>
                    <a:pt x="432689" y="560562"/>
                    <a:pt x="758511" y="1001996"/>
                    <a:pt x="819821" y="903900"/>
                  </a:cubicBezTo>
                  <a:cubicBezTo>
                    <a:pt x="881131" y="805804"/>
                    <a:pt x="739241" y="3513"/>
                    <a:pt x="777779" y="10"/>
                  </a:cubicBezTo>
                  <a:cubicBezTo>
                    <a:pt x="816317" y="-3493"/>
                    <a:pt x="954703" y="863610"/>
                    <a:pt x="1051048" y="882879"/>
                  </a:cubicBezTo>
                  <a:cubicBezTo>
                    <a:pt x="1147393" y="902148"/>
                    <a:pt x="1317310" y="117376"/>
                    <a:pt x="1355848" y="115624"/>
                  </a:cubicBezTo>
                  <a:cubicBezTo>
                    <a:pt x="1394386" y="113872"/>
                    <a:pt x="1175421" y="826824"/>
                    <a:pt x="1282276" y="872369"/>
                  </a:cubicBezTo>
                  <a:cubicBezTo>
                    <a:pt x="1389131" y="917914"/>
                    <a:pt x="1960193" y="366121"/>
                    <a:pt x="1996979" y="388893"/>
                  </a:cubicBezTo>
                  <a:cubicBezTo>
                    <a:pt x="2033765" y="411665"/>
                    <a:pt x="1518759" y="914410"/>
                    <a:pt x="1502993" y="1009003"/>
                  </a:cubicBezTo>
                  <a:cubicBezTo>
                    <a:pt x="1487228" y="1103596"/>
                    <a:pt x="1912896" y="914410"/>
                    <a:pt x="1902386" y="956451"/>
                  </a:cubicBezTo>
                  <a:cubicBezTo>
                    <a:pt x="1891876" y="998492"/>
                    <a:pt x="1525766" y="1077320"/>
                    <a:pt x="1439931" y="1261251"/>
                  </a:cubicBezTo>
                  <a:cubicBezTo>
                    <a:pt x="1354097" y="1445182"/>
                    <a:pt x="1387379" y="2060038"/>
                    <a:pt x="1387379" y="2060038"/>
                  </a:cubicBezTo>
                  <a:lnTo>
                    <a:pt x="1387379" y="2060038"/>
                  </a:lnTo>
                </a:path>
              </a:pathLst>
            </a:custGeom>
            <a:noFill/>
            <a:ln w="38160">
              <a:solidFill>
                <a:srgbClr val="7030a0"/>
              </a:solidFill>
            </a:ln>
          </p:spPr>
          <p:style>
            <a:lnRef idx="1">
              <a:schemeClr val="accent1"/>
            </a:lnRef>
            <a:fillRef idx="3">
              <a:schemeClr val="accent1"/>
            </a:fillRef>
            <a:effectRef idx="2">
              <a:schemeClr val="accent1"/>
            </a:effectRef>
            <a:fontRef idx="minor"/>
          </p:style>
        </p:sp>
        <p:sp>
          <p:nvSpPr>
            <p:cNvPr id="197" name="CustomShape 104"/>
            <p:cNvSpPr/>
            <p:nvPr/>
          </p:nvSpPr>
          <p:spPr>
            <a:xfrm>
              <a:off x="7678080" y="5067720"/>
              <a:ext cx="509400" cy="513720"/>
            </a:xfrm>
            <a:prstGeom prst="ellipse">
              <a:avLst/>
            </a:prstGeom>
            <a:solidFill>
              <a:srgbClr val="7030a0"/>
            </a:solidFill>
            <a:ln w="28440">
              <a:solidFill>
                <a:srgbClr val="0070c0"/>
              </a:solidFill>
            </a:ln>
          </p:spPr>
          <p:style>
            <a:lnRef idx="1">
              <a:schemeClr val="accent1"/>
            </a:lnRef>
            <a:fillRef idx="3">
              <a:schemeClr val="accent1"/>
            </a:fillRef>
            <a:effectRef idx="2">
              <a:schemeClr val="accent1"/>
            </a:effectRef>
            <a:fontRef idx="minor"/>
          </p:style>
        </p:sp>
      </p:grpSp>
      <p:sp>
        <p:nvSpPr>
          <p:cNvPr id="198" name="CustomShape 105"/>
          <p:cNvSpPr/>
          <p:nvPr/>
        </p:nvSpPr>
        <p:spPr>
          <a:xfrm>
            <a:off x="6003000" y="3513960"/>
            <a:ext cx="396972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alibri"/>
              </a:rPr>
              <a:t>Axon growth is inhibited.</a:t>
            </a:r>
            <a:endParaRPr b="0" lang="en-US" sz="2400" spc="-1" strike="noStrike">
              <a:latin typeface="Arial"/>
            </a:endParaRPr>
          </a:p>
        </p:txBody>
      </p:sp>
      <p:sp>
        <p:nvSpPr>
          <p:cNvPr id="199" name="CustomShape 106"/>
          <p:cNvSpPr/>
          <p:nvPr/>
        </p:nvSpPr>
        <p:spPr>
          <a:xfrm>
            <a:off x="7786440" y="1635480"/>
            <a:ext cx="707760" cy="633240"/>
          </a:xfrm>
          <a:prstGeom prst="ellipse">
            <a:avLst/>
          </a:prstGeom>
          <a:solidFill>
            <a:srgbClr val="ffc000"/>
          </a:solidFill>
          <a:ln w="28440">
            <a:solidFill>
              <a:srgbClr val="0070c0"/>
            </a:solidFill>
          </a:ln>
        </p:spPr>
        <p:style>
          <a:lnRef idx="1">
            <a:schemeClr val="accent1"/>
          </a:lnRef>
          <a:fillRef idx="3">
            <a:schemeClr val="accent1"/>
          </a:fillRef>
          <a:effectRef idx="2">
            <a:schemeClr val="accent1"/>
          </a:effectRef>
          <a:fontRef idx="minor"/>
        </p:style>
      </p:sp>
      <p:grpSp>
        <p:nvGrpSpPr>
          <p:cNvPr id="200" name="Group 107"/>
          <p:cNvGrpSpPr/>
          <p:nvPr/>
        </p:nvGrpSpPr>
        <p:grpSpPr>
          <a:xfrm>
            <a:off x="2107440" y="4537800"/>
            <a:ext cx="999360" cy="327600"/>
            <a:chOff x="2107440" y="4537800"/>
            <a:chExt cx="999360" cy="327600"/>
          </a:xfrm>
        </p:grpSpPr>
        <p:sp>
          <p:nvSpPr>
            <p:cNvPr id="201" name="CustomShape 108"/>
            <p:cNvSpPr/>
            <p:nvPr/>
          </p:nvSpPr>
          <p:spPr>
            <a:xfrm rot="20101800">
              <a:off x="2116800" y="4683600"/>
              <a:ext cx="327960" cy="118080"/>
            </a:xfrm>
            <a:prstGeom prst="flowChartPunchedTape">
              <a:avLst/>
            </a:prstGeom>
            <a:solidFill>
              <a:srgbClr val="7030a0"/>
            </a:solidFill>
            <a:ln/>
          </p:spPr>
          <p:style>
            <a:lnRef idx="2">
              <a:schemeClr val="accent1">
                <a:shade val="50000"/>
              </a:schemeClr>
            </a:lnRef>
            <a:fillRef idx="1">
              <a:schemeClr val="accent1"/>
            </a:fillRef>
            <a:effectRef idx="0">
              <a:schemeClr val="accent1"/>
            </a:effectRef>
            <a:fontRef idx="minor"/>
          </p:style>
        </p:sp>
        <p:sp>
          <p:nvSpPr>
            <p:cNvPr id="202" name="CustomShape 109"/>
            <p:cNvSpPr/>
            <p:nvPr/>
          </p:nvSpPr>
          <p:spPr>
            <a:xfrm rot="20101800">
              <a:off x="2436480" y="4649760"/>
              <a:ext cx="327960" cy="118080"/>
            </a:xfrm>
            <a:prstGeom prst="flowChartPunchedTape">
              <a:avLst/>
            </a:prstGeom>
            <a:solidFill>
              <a:srgbClr val="7030a0"/>
            </a:solidFill>
            <a:ln/>
          </p:spPr>
          <p:style>
            <a:lnRef idx="2">
              <a:schemeClr val="accent1">
                <a:shade val="50000"/>
              </a:schemeClr>
            </a:lnRef>
            <a:fillRef idx="1">
              <a:schemeClr val="accent1"/>
            </a:fillRef>
            <a:effectRef idx="0">
              <a:schemeClr val="accent1"/>
            </a:effectRef>
            <a:fontRef idx="minor"/>
          </p:style>
        </p:sp>
        <p:sp>
          <p:nvSpPr>
            <p:cNvPr id="203" name="CustomShape 110"/>
            <p:cNvSpPr/>
            <p:nvPr/>
          </p:nvSpPr>
          <p:spPr>
            <a:xfrm rot="20101800">
              <a:off x="2769120" y="4601520"/>
              <a:ext cx="327960" cy="118080"/>
            </a:xfrm>
            <a:prstGeom prst="flowChartPunchedTape">
              <a:avLst/>
            </a:prstGeom>
            <a:solidFill>
              <a:srgbClr val="7030a0"/>
            </a:solidFill>
            <a:ln/>
          </p:spPr>
          <p:style>
            <a:lnRef idx="2">
              <a:schemeClr val="accent1">
                <a:shade val="50000"/>
              </a:schemeClr>
            </a:lnRef>
            <a:fillRef idx="1">
              <a:schemeClr val="accent1"/>
            </a:fillRef>
            <a:effectRef idx="0">
              <a:schemeClr val="accent1"/>
            </a:effectRef>
            <a:fontRef idx="minor"/>
          </p:style>
        </p:sp>
      </p:grpSp>
      <p:sp>
        <p:nvSpPr>
          <p:cNvPr id="204" name="CustomShape 111"/>
          <p:cNvSpPr/>
          <p:nvPr/>
        </p:nvSpPr>
        <p:spPr>
          <a:xfrm rot="1288200">
            <a:off x="3981960" y="4455360"/>
            <a:ext cx="327960" cy="118080"/>
          </a:xfrm>
          <a:prstGeom prst="flowChartPunchedTape">
            <a:avLst/>
          </a:prstGeom>
          <a:solidFill>
            <a:srgbClr val="7030a0"/>
          </a:solidFill>
          <a:ln/>
        </p:spPr>
        <p:style>
          <a:lnRef idx="2">
            <a:schemeClr val="accent1">
              <a:shade val="50000"/>
            </a:schemeClr>
          </a:lnRef>
          <a:fillRef idx="1">
            <a:schemeClr val="accent1"/>
          </a:fillRef>
          <a:effectRef idx="0">
            <a:schemeClr val="accent1"/>
          </a:effectRef>
          <a:fontRef idx="minor"/>
        </p:style>
      </p:sp>
      <p:sp>
        <p:nvSpPr>
          <p:cNvPr id="205" name="CustomShape 112"/>
          <p:cNvSpPr/>
          <p:nvPr/>
        </p:nvSpPr>
        <p:spPr>
          <a:xfrm rot="19648800">
            <a:off x="4223520" y="4471560"/>
            <a:ext cx="327960" cy="118080"/>
          </a:xfrm>
          <a:prstGeom prst="flowChartPunchedTape">
            <a:avLst/>
          </a:prstGeom>
          <a:solidFill>
            <a:srgbClr val="7030a0"/>
          </a:solidFill>
          <a:ln/>
        </p:spPr>
        <p:style>
          <a:lnRef idx="2">
            <a:schemeClr val="accent1">
              <a:shade val="50000"/>
            </a:schemeClr>
          </a:lnRef>
          <a:fillRef idx="1">
            <a:schemeClr val="accent1"/>
          </a:fillRef>
          <a:effectRef idx="0">
            <a:schemeClr val="accent1"/>
          </a:effectRef>
          <a:fontRef idx="minor"/>
        </p:style>
      </p:sp>
      <p:sp>
        <p:nvSpPr>
          <p:cNvPr id="206" name="CustomShape 113"/>
          <p:cNvSpPr/>
          <p:nvPr/>
        </p:nvSpPr>
        <p:spPr>
          <a:xfrm rot="3492600">
            <a:off x="4128480" y="4593600"/>
            <a:ext cx="122760" cy="24624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207" name="CustomShape 114"/>
          <p:cNvSpPr/>
          <p:nvPr/>
        </p:nvSpPr>
        <p:spPr>
          <a:xfrm rot="21424800">
            <a:off x="4078080" y="4790880"/>
            <a:ext cx="174960" cy="17316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208" name="CustomShape 115"/>
          <p:cNvSpPr/>
          <p:nvPr/>
        </p:nvSpPr>
        <p:spPr>
          <a:xfrm>
            <a:off x="4059000" y="496692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09" name="CustomShape 116"/>
          <p:cNvSpPr/>
          <p:nvPr/>
        </p:nvSpPr>
        <p:spPr>
          <a:xfrm>
            <a:off x="4066560" y="520164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10" name="CustomShape 117"/>
          <p:cNvSpPr/>
          <p:nvPr/>
        </p:nvSpPr>
        <p:spPr>
          <a:xfrm>
            <a:off x="4077000" y="544068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11" name="CustomShape 118"/>
          <p:cNvSpPr/>
          <p:nvPr/>
        </p:nvSpPr>
        <p:spPr>
          <a:xfrm>
            <a:off x="4077000" y="567756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12" name="CustomShape 119"/>
          <p:cNvSpPr/>
          <p:nvPr/>
        </p:nvSpPr>
        <p:spPr>
          <a:xfrm>
            <a:off x="4077000" y="591264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13" name="CustomShape 120"/>
          <p:cNvSpPr/>
          <p:nvPr/>
        </p:nvSpPr>
        <p:spPr>
          <a:xfrm rot="5211600">
            <a:off x="4073040" y="6076080"/>
            <a:ext cx="252000" cy="394200"/>
          </a:xfrm>
          <a:prstGeom prst="blockArc">
            <a:avLst>
              <a:gd name="adj1" fmla="val 10800000"/>
              <a:gd name="adj2" fmla="val 0"/>
              <a:gd name="adj3" fmla="val 19601"/>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14" name="CustomShape 121"/>
          <p:cNvSpPr/>
          <p:nvPr/>
        </p:nvSpPr>
        <p:spPr>
          <a:xfrm rot="16200000">
            <a:off x="4183560" y="623988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215" name="CustomShape 122"/>
          <p:cNvSpPr/>
          <p:nvPr/>
        </p:nvSpPr>
        <p:spPr>
          <a:xfrm rot="16200000">
            <a:off x="4199040" y="639252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216" name="CustomShape 123"/>
          <p:cNvSpPr/>
          <p:nvPr/>
        </p:nvSpPr>
        <p:spPr>
          <a:xfrm rot="17843400">
            <a:off x="4087440" y="4453560"/>
            <a:ext cx="122760" cy="246240"/>
          </a:xfrm>
          <a:prstGeom prst="ellipse">
            <a:avLst/>
          </a:prstGeom>
          <a:solidFill>
            <a:srgbClr val="0070c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217" name="CustomShape 124"/>
          <p:cNvSpPr/>
          <p:nvPr/>
        </p:nvSpPr>
        <p:spPr>
          <a:xfrm rot="2320800">
            <a:off x="4514040" y="4433040"/>
            <a:ext cx="327960" cy="118080"/>
          </a:xfrm>
          <a:prstGeom prst="flowChartPunchedTape">
            <a:avLst/>
          </a:prstGeom>
          <a:solidFill>
            <a:srgbClr val="7030a0"/>
          </a:solidFill>
          <a:ln/>
        </p:spPr>
        <p:style>
          <a:lnRef idx="2">
            <a:schemeClr val="accent1">
              <a:shade val="50000"/>
            </a:schemeClr>
          </a:lnRef>
          <a:fillRef idx="1">
            <a:schemeClr val="accent1"/>
          </a:fillRef>
          <a:effectRef idx="0">
            <a:schemeClr val="accent1"/>
          </a:effectRef>
          <a:fontRef idx="minor"/>
        </p:style>
      </p:sp>
      <p:sp>
        <p:nvSpPr>
          <p:cNvPr id="218" name="CustomShape 125"/>
          <p:cNvSpPr/>
          <p:nvPr/>
        </p:nvSpPr>
        <p:spPr>
          <a:xfrm>
            <a:off x="4813920" y="4196160"/>
            <a:ext cx="2119320" cy="10652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200" spc="-1" strike="noStrike">
                <a:solidFill>
                  <a:srgbClr val="000000"/>
                </a:solidFill>
                <a:latin typeface="Calibri"/>
              </a:rPr>
              <a:t>Heparan Sulfate</a:t>
            </a:r>
            <a:endParaRPr b="0" lang="en-US" sz="3200" spc="-1" strike="noStrike">
              <a:latin typeface="Arial"/>
            </a:endParaRPr>
          </a:p>
        </p:txBody>
      </p:sp>
      <p:sp>
        <p:nvSpPr>
          <p:cNvPr id="219" name="CustomShape 126"/>
          <p:cNvSpPr/>
          <p:nvPr/>
        </p:nvSpPr>
        <p:spPr>
          <a:xfrm rot="16200000">
            <a:off x="5580360" y="4868280"/>
            <a:ext cx="417240" cy="1101600"/>
          </a:xfrm>
          <a:prstGeom prst="downArrow">
            <a:avLst>
              <a:gd name="adj1" fmla="val 50000"/>
              <a:gd name="adj2" fmla="val 50000"/>
            </a:avLst>
          </a:prstGeom>
          <a:solidFill>
            <a:srgbClr val="000000"/>
          </a:solidFill>
          <a:ln/>
        </p:spPr>
        <p:style>
          <a:lnRef idx="1">
            <a:schemeClr val="accent1"/>
          </a:lnRef>
          <a:fillRef idx="3">
            <a:schemeClr val="accent1"/>
          </a:fillRef>
          <a:effectRef idx="2">
            <a:schemeClr val="accent1"/>
          </a:effectRef>
          <a:fontRef idx="minor"/>
        </p:style>
      </p:sp>
      <p:sp>
        <p:nvSpPr>
          <p:cNvPr id="220" name="CustomShape 127"/>
          <p:cNvSpPr/>
          <p:nvPr/>
        </p:nvSpPr>
        <p:spPr>
          <a:xfrm>
            <a:off x="5606640" y="6078960"/>
            <a:ext cx="516168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alibri"/>
              </a:rPr>
              <a:t>Neuronal extension is promoted.</a:t>
            </a:r>
            <a:endParaRPr b="0" lang="en-US" sz="2400" spc="-1" strike="noStrike">
              <a:latin typeface="Arial"/>
            </a:endParaRPr>
          </a:p>
        </p:txBody>
      </p:sp>
      <p:sp>
        <p:nvSpPr>
          <p:cNvPr id="221" name="TextShape 128"/>
          <p:cNvSpPr txBox="1"/>
          <p:nvPr/>
        </p:nvSpPr>
        <p:spPr>
          <a:xfrm>
            <a:off x="1856880" y="-14760"/>
            <a:ext cx="8673840" cy="1142640"/>
          </a:xfrm>
          <a:prstGeom prst="rect">
            <a:avLst/>
          </a:prstGeom>
          <a:noFill/>
          <a:ln>
            <a:noFill/>
          </a:ln>
        </p:spPr>
        <p:txBody>
          <a:bodyPr anchor="ctr">
            <a:noAutofit/>
          </a:bodyPr>
          <a:p>
            <a:pPr>
              <a:lnSpc>
                <a:spcPct val="90000"/>
              </a:lnSpc>
            </a:pPr>
            <a:r>
              <a:rPr b="1" lang="en-US" sz="3600" spc="-1" strike="noStrike">
                <a:solidFill>
                  <a:srgbClr val="000000"/>
                </a:solidFill>
                <a:latin typeface="Calibri Light"/>
              </a:rPr>
              <a:t>LAR-GAG Interaction Affects Axon Extension</a:t>
            </a:r>
            <a:endParaRPr b="0" lang="en-US" sz="3600" spc="-1" strike="noStrike">
              <a:solidFill>
                <a:srgbClr val="000000"/>
              </a:solidFill>
              <a:latin typeface="Calibri"/>
            </a:endParaRPr>
          </a:p>
        </p:txBody>
      </p:sp>
      <p:grpSp>
        <p:nvGrpSpPr>
          <p:cNvPr id="222" name="Group 129"/>
          <p:cNvGrpSpPr/>
          <p:nvPr/>
        </p:nvGrpSpPr>
        <p:grpSpPr>
          <a:xfrm>
            <a:off x="3152880" y="4448160"/>
            <a:ext cx="521640" cy="2244960"/>
            <a:chOff x="3152880" y="4448160"/>
            <a:chExt cx="521640" cy="2244960"/>
          </a:xfrm>
        </p:grpSpPr>
        <p:sp>
          <p:nvSpPr>
            <p:cNvPr id="223" name="CustomShape 130"/>
            <p:cNvSpPr/>
            <p:nvPr/>
          </p:nvSpPr>
          <p:spPr>
            <a:xfrm rot="3492600">
              <a:off x="3285720" y="4575960"/>
              <a:ext cx="122760" cy="24624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224" name="CustomShape 131"/>
            <p:cNvSpPr/>
            <p:nvPr/>
          </p:nvSpPr>
          <p:spPr>
            <a:xfrm rot="17843400">
              <a:off x="3244680" y="4435920"/>
              <a:ext cx="122760" cy="246240"/>
            </a:xfrm>
            <a:prstGeom prst="ellipse">
              <a:avLst/>
            </a:prstGeom>
            <a:solidFill>
              <a:srgbClr val="0070c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225" name="CustomShape 132"/>
            <p:cNvSpPr/>
            <p:nvPr/>
          </p:nvSpPr>
          <p:spPr>
            <a:xfrm rot="21424800">
              <a:off x="3235320" y="4773240"/>
              <a:ext cx="174960" cy="17316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226" name="CustomShape 133"/>
            <p:cNvSpPr/>
            <p:nvPr/>
          </p:nvSpPr>
          <p:spPr>
            <a:xfrm>
              <a:off x="3216240" y="494928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27" name="CustomShape 134"/>
            <p:cNvSpPr/>
            <p:nvPr/>
          </p:nvSpPr>
          <p:spPr>
            <a:xfrm>
              <a:off x="3223800" y="518400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28" name="CustomShape 135"/>
            <p:cNvSpPr/>
            <p:nvPr/>
          </p:nvSpPr>
          <p:spPr>
            <a:xfrm>
              <a:off x="3234240" y="542304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29" name="CustomShape 136"/>
            <p:cNvSpPr/>
            <p:nvPr/>
          </p:nvSpPr>
          <p:spPr>
            <a:xfrm>
              <a:off x="3234240" y="565992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30" name="CustomShape 137"/>
            <p:cNvSpPr/>
            <p:nvPr/>
          </p:nvSpPr>
          <p:spPr>
            <a:xfrm>
              <a:off x="3234240" y="5895000"/>
              <a:ext cx="249120" cy="23472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31" name="CustomShape 138"/>
            <p:cNvSpPr/>
            <p:nvPr/>
          </p:nvSpPr>
          <p:spPr>
            <a:xfrm rot="5211600">
              <a:off x="3230280" y="6058440"/>
              <a:ext cx="252000" cy="394200"/>
            </a:xfrm>
            <a:prstGeom prst="blockArc">
              <a:avLst>
                <a:gd name="adj1" fmla="val 10800000"/>
                <a:gd name="adj2" fmla="val 0"/>
                <a:gd name="adj3" fmla="val 19601"/>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32" name="CustomShape 139"/>
            <p:cNvSpPr/>
            <p:nvPr/>
          </p:nvSpPr>
          <p:spPr>
            <a:xfrm rot="16200000">
              <a:off x="3340800" y="622224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233" name="CustomShape 140"/>
            <p:cNvSpPr/>
            <p:nvPr/>
          </p:nvSpPr>
          <p:spPr>
            <a:xfrm rot="16200000">
              <a:off x="3356280" y="6374880"/>
              <a:ext cx="152280" cy="48384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grpSp>
      <p:sp>
        <p:nvSpPr>
          <p:cNvPr id="234" name="TextShape 141"/>
          <p:cNvSpPr txBox="1"/>
          <p:nvPr/>
        </p:nvSpPr>
        <p:spPr>
          <a:xfrm>
            <a:off x="8397720" y="6448320"/>
            <a:ext cx="2133360" cy="364680"/>
          </a:xfrm>
          <a:prstGeom prst="rect">
            <a:avLst/>
          </a:prstGeom>
          <a:noFill/>
          <a:ln>
            <a:noFill/>
          </a:ln>
        </p:spPr>
        <p:txBody>
          <a:bodyPr anchor="ctr">
            <a:noAutofit/>
          </a:bodyPr>
          <a:p>
            <a:pPr algn="r">
              <a:lnSpc>
                <a:spcPct val="100000"/>
              </a:lnSpc>
            </a:pPr>
            <a:fld id="{3291899E-89DA-4563-8DA0-0FF371F1C128}" type="slidenum">
              <a:rPr b="0" lang="en-US" sz="1200" spc="-1" strike="noStrike">
                <a:solidFill>
                  <a:srgbClr val="8b8b8b"/>
                </a:solidFill>
                <a:latin typeface="Calibri"/>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838080" y="365040"/>
            <a:ext cx="10515240" cy="74628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LAR</a:t>
            </a:r>
            <a:endParaRPr b="0" lang="en-US" sz="4400" spc="-1" strike="noStrike">
              <a:solidFill>
                <a:srgbClr val="000000"/>
              </a:solidFill>
              <a:latin typeface="Calibri"/>
            </a:endParaRPr>
          </a:p>
        </p:txBody>
      </p:sp>
      <p:sp>
        <p:nvSpPr>
          <p:cNvPr id="236" name="TextShape 2"/>
          <p:cNvSpPr txBox="1"/>
          <p:nvPr/>
        </p:nvSpPr>
        <p:spPr>
          <a:xfrm>
            <a:off x="838080" y="1399680"/>
            <a:ext cx="10515240" cy="4350960"/>
          </a:xfrm>
          <a:prstGeom prst="rect">
            <a:avLst/>
          </a:prstGeom>
          <a:noFill/>
          <a:ln>
            <a:noFill/>
          </a:ln>
        </p:spPr>
        <p:txBody>
          <a:bodyPr>
            <a:normAutofit fontScale="80000"/>
          </a:bodyPr>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Protein-tyrosine-phosphatases (PTPs), in conjunction with protein-tyrosine kinases, play essential regulatory roles in diverse cellular activities by modulating the phosphorylation state of target proteins. </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Leukocyte common antigen-related (LAR) protein is a widely expressed receptor-type protein-tyrosine-phosphatase that is implicated in the regulation of intracellular signaling triggered by both cell adhesion and peptide growth factors. </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Gene for LAR is 1p32 in human chromosome</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RPTP’s have 3 immunoglobulin (Ig) domains, 9 fibronectin units, a transmembrane helix, 2 intracellular phosphotyrosine specific phosphatase domains</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This length of the RPTP makes the exocellular protein extend </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In this study, the first Ig domains, Ig-1 and Ig-2, are used</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en-US" sz="4400" spc="-1" strike="noStrike">
                <a:solidFill>
                  <a:srgbClr val="000000"/>
                </a:solidFill>
                <a:latin typeface="Calibri Light"/>
              </a:rPr>
              <a:t>Paper about how PTP’s and CSPG’s regulate axon regeneration</a:t>
            </a:r>
            <a:endParaRPr b="0" lang="en-US" sz="4400" spc="-1" strike="noStrike">
              <a:solidFill>
                <a:srgbClr val="000000"/>
              </a:solidFill>
              <a:latin typeface="Calibri"/>
            </a:endParaRPr>
          </a:p>
        </p:txBody>
      </p:sp>
      <p:sp>
        <p:nvSpPr>
          <p:cNvPr id="238" name="CustomShape 2"/>
          <p:cNvSpPr/>
          <p:nvPr/>
        </p:nvSpPr>
        <p:spPr>
          <a:xfrm>
            <a:off x="748080" y="2551680"/>
            <a:ext cx="9912600" cy="2558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Modulation of the proteoglycan receptor PTPs promotes recovery after spinal cord injury</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rPr>
              <a:t>Bradley T. Lang1, Jared M. Cregg1, Marc A. DePaul1, Amanda P. Tran1, Kui Xu 2, Scott M. Dyck3, Kathryn M. Madalena1, Benjamin P. Brown4, Yi-Lan Weng5, Shuxin Li6, Soheila Karimi-Abdolrezaee3, Sarah A. Busch1, Yingjie Shen2 &amp; Jerry Silver1</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rPr>
              <a:t>- eliminate somewhat chondroitin sulfate and populate with heparan sulfate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2157840" y="6840"/>
            <a:ext cx="8229240" cy="1142640"/>
          </a:xfrm>
          <a:prstGeom prst="rect">
            <a:avLst/>
          </a:prstGeom>
          <a:noFill/>
          <a:ln>
            <a:noFill/>
          </a:ln>
        </p:spPr>
        <p:txBody>
          <a:bodyPr anchor="ctr">
            <a:normAutofit/>
          </a:bodyPr>
          <a:p>
            <a:pPr>
              <a:lnSpc>
                <a:spcPct val="90000"/>
              </a:lnSpc>
            </a:pPr>
            <a:r>
              <a:rPr b="1" lang="en-US" sz="3600" spc="-1" strike="noStrike">
                <a:solidFill>
                  <a:srgbClr val="000000"/>
                </a:solidFill>
                <a:latin typeface="Calibri Light"/>
              </a:rPr>
              <a:t>Protein and Ligand Materials</a:t>
            </a:r>
            <a:endParaRPr b="0" lang="en-US" sz="3600" spc="-1" strike="noStrike">
              <a:solidFill>
                <a:srgbClr val="000000"/>
              </a:solidFill>
              <a:latin typeface="Calibri"/>
            </a:endParaRPr>
          </a:p>
        </p:txBody>
      </p:sp>
      <p:pic>
        <p:nvPicPr>
          <p:cNvPr id="240" name="Picture 4" descr=""/>
          <p:cNvPicPr/>
          <p:nvPr/>
        </p:nvPicPr>
        <p:blipFill>
          <a:blip r:embed="rId1"/>
          <a:srcRect l="26693" t="12654" r="25244" b="8238"/>
          <a:stretch/>
        </p:blipFill>
        <p:spPr>
          <a:xfrm>
            <a:off x="2465280" y="877680"/>
            <a:ext cx="3000600" cy="2778480"/>
          </a:xfrm>
          <a:prstGeom prst="rect">
            <a:avLst/>
          </a:prstGeom>
          <a:ln>
            <a:noFill/>
          </a:ln>
        </p:spPr>
      </p:pic>
      <p:sp>
        <p:nvSpPr>
          <p:cNvPr id="241" name="CustomShape 2"/>
          <p:cNvSpPr/>
          <p:nvPr/>
        </p:nvSpPr>
        <p:spPr>
          <a:xfrm>
            <a:off x="2405520" y="3486960"/>
            <a:ext cx="3188880" cy="1004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000" spc="-1" strike="noStrike">
                <a:solidFill>
                  <a:srgbClr val="000000"/>
                </a:solidFill>
                <a:latin typeface="Calibri"/>
              </a:rPr>
              <a:t>LAR-Ig1-2</a:t>
            </a:r>
            <a:endParaRPr b="0" lang="en-US" sz="2000" spc="-1" strike="noStrike">
              <a:latin typeface="Arial"/>
            </a:endParaRPr>
          </a:p>
          <a:p>
            <a:pPr>
              <a:lnSpc>
                <a:spcPct val="100000"/>
              </a:lnSpc>
            </a:pPr>
            <a:r>
              <a:rPr b="0" lang="en-US" sz="2000" spc="-1" strike="noStrike">
                <a:solidFill>
                  <a:srgbClr val="000000"/>
                </a:solidFill>
                <a:latin typeface="Calibri"/>
              </a:rPr>
              <a:t>PDB : 2YD5 Lys labeled in red</a:t>
            </a:r>
            <a:endParaRPr b="0" lang="en-US" sz="2000" spc="-1" strike="noStrike">
              <a:latin typeface="Arial"/>
            </a:endParaRPr>
          </a:p>
        </p:txBody>
      </p:sp>
      <p:pic>
        <p:nvPicPr>
          <p:cNvPr id="242" name="Picture 2" descr=""/>
          <p:cNvPicPr/>
          <p:nvPr/>
        </p:nvPicPr>
        <p:blipFill>
          <a:blip r:embed="rId2"/>
          <a:stretch/>
        </p:blipFill>
        <p:spPr>
          <a:xfrm>
            <a:off x="5773680" y="1091160"/>
            <a:ext cx="4179600" cy="2902320"/>
          </a:xfrm>
          <a:prstGeom prst="rect">
            <a:avLst/>
          </a:prstGeom>
          <a:ln>
            <a:noFill/>
          </a:ln>
        </p:spPr>
      </p:pic>
      <p:sp>
        <p:nvSpPr>
          <p:cNvPr id="243" name="CustomShape 3"/>
          <p:cNvSpPr/>
          <p:nvPr/>
        </p:nvSpPr>
        <p:spPr>
          <a:xfrm>
            <a:off x="6228360" y="3982320"/>
            <a:ext cx="385560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rPr>
              <a:t>HSQC of </a:t>
            </a:r>
            <a:r>
              <a:rPr b="0" lang="en-US" sz="2000" spc="-1" strike="noStrike" baseline="30000">
                <a:solidFill>
                  <a:srgbClr val="000000"/>
                </a:solidFill>
                <a:latin typeface="Calibri"/>
              </a:rPr>
              <a:t>15</a:t>
            </a:r>
            <a:r>
              <a:rPr b="0" lang="en-US" sz="2000" spc="-1" strike="noStrike">
                <a:solidFill>
                  <a:srgbClr val="000000"/>
                </a:solidFill>
                <a:latin typeface="Calibri"/>
              </a:rPr>
              <a:t>N-Lys Labeled LAR</a:t>
            </a:r>
            <a:endParaRPr b="0" lang="en-US" sz="2000" spc="-1" strike="noStrike">
              <a:latin typeface="Arial"/>
            </a:endParaRPr>
          </a:p>
        </p:txBody>
      </p:sp>
      <p:pic>
        <p:nvPicPr>
          <p:cNvPr id="244" name="Picture 7" descr=""/>
          <p:cNvPicPr/>
          <p:nvPr/>
        </p:nvPicPr>
        <p:blipFill>
          <a:blip r:embed="rId3"/>
          <a:stretch/>
        </p:blipFill>
        <p:spPr>
          <a:xfrm>
            <a:off x="2057400" y="4211640"/>
            <a:ext cx="3996720" cy="2240640"/>
          </a:xfrm>
          <a:prstGeom prst="rect">
            <a:avLst/>
          </a:prstGeom>
          <a:ln>
            <a:noFill/>
          </a:ln>
        </p:spPr>
      </p:pic>
      <p:sp>
        <p:nvSpPr>
          <p:cNvPr id="245" name="CustomShape 4"/>
          <p:cNvSpPr/>
          <p:nvPr/>
        </p:nvSpPr>
        <p:spPr>
          <a:xfrm>
            <a:off x="6272640" y="4709160"/>
            <a:ext cx="4190760" cy="24984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000" spc="-1" strike="noStrike" u="sng">
                <a:solidFill>
                  <a:srgbClr val="000000"/>
                </a:solidFill>
                <a:uFillTx/>
                <a:latin typeface="Calibri"/>
              </a:rPr>
              <a:t>Fondaparinux (Arixtra)</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Synthetic HS pentasaccharide</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Anticoagulant medication</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Highly sulfated heparan sulfate</a:t>
            </a:r>
            <a:endParaRPr b="0" lang="en-US" sz="2000" spc="-1" strike="noStrike">
              <a:latin typeface="Arial"/>
            </a:endParaRPr>
          </a:p>
          <a:p>
            <a:pPr marL="285840" indent="-285480">
              <a:lnSpc>
                <a:spcPct val="100000"/>
              </a:lnSpc>
              <a:buClr>
                <a:srgbClr val="000000"/>
              </a:buClr>
              <a:buFont typeface="Arial"/>
              <a:buChar char="•"/>
            </a:pPr>
            <a:r>
              <a:rPr b="0" lang="en-US" sz="2000" spc="-1" strike="noStrike">
                <a:solidFill>
                  <a:srgbClr val="000000"/>
                </a:solidFill>
                <a:latin typeface="Calibri"/>
              </a:rPr>
              <a:t>Diverse sulfation pattern</a:t>
            </a:r>
            <a:endParaRPr b="0" lang="en-US" sz="2000" spc="-1" strike="noStrike">
              <a:latin typeface="Arial"/>
            </a:endParaRPr>
          </a:p>
          <a:p>
            <a:pPr>
              <a:lnSpc>
                <a:spcPct val="100000"/>
              </a:lnSpc>
            </a:pPr>
            <a:endParaRPr b="0" lang="en-US" sz="2000" spc="-1" strike="noStrike">
              <a:latin typeface="Arial"/>
            </a:endParaRPr>
          </a:p>
        </p:txBody>
      </p:sp>
      <p:sp>
        <p:nvSpPr>
          <p:cNvPr id="246" name="CustomShape 5"/>
          <p:cNvSpPr/>
          <p:nvPr/>
        </p:nvSpPr>
        <p:spPr>
          <a:xfrm>
            <a:off x="2243160" y="4876920"/>
            <a:ext cx="336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A</a:t>
            </a:r>
            <a:endParaRPr b="0" lang="en-US" sz="1800" spc="-1" strike="noStrike">
              <a:latin typeface="Arial"/>
            </a:endParaRPr>
          </a:p>
        </p:txBody>
      </p:sp>
      <p:sp>
        <p:nvSpPr>
          <p:cNvPr id="247" name="CustomShape 6"/>
          <p:cNvSpPr/>
          <p:nvPr/>
        </p:nvSpPr>
        <p:spPr>
          <a:xfrm>
            <a:off x="3035520" y="5147280"/>
            <a:ext cx="383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B</a:t>
            </a:r>
            <a:endParaRPr b="0" lang="en-US" sz="1800" spc="-1" strike="noStrike">
              <a:latin typeface="Arial"/>
            </a:endParaRPr>
          </a:p>
        </p:txBody>
      </p:sp>
      <p:sp>
        <p:nvSpPr>
          <p:cNvPr id="248" name="CustomShape 7"/>
          <p:cNvSpPr/>
          <p:nvPr/>
        </p:nvSpPr>
        <p:spPr>
          <a:xfrm>
            <a:off x="3884400" y="5284080"/>
            <a:ext cx="383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C</a:t>
            </a:r>
            <a:endParaRPr b="0" lang="en-US" sz="1800" spc="-1" strike="noStrike">
              <a:latin typeface="Arial"/>
            </a:endParaRPr>
          </a:p>
        </p:txBody>
      </p:sp>
      <p:sp>
        <p:nvSpPr>
          <p:cNvPr id="249" name="CustomShape 8"/>
          <p:cNvSpPr/>
          <p:nvPr/>
        </p:nvSpPr>
        <p:spPr>
          <a:xfrm>
            <a:off x="4588560" y="5866560"/>
            <a:ext cx="383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D</a:t>
            </a:r>
            <a:endParaRPr b="0" lang="en-US" sz="1800" spc="-1" strike="noStrike">
              <a:latin typeface="Arial"/>
            </a:endParaRPr>
          </a:p>
        </p:txBody>
      </p:sp>
      <p:sp>
        <p:nvSpPr>
          <p:cNvPr id="250" name="CustomShape 9"/>
          <p:cNvSpPr/>
          <p:nvPr/>
        </p:nvSpPr>
        <p:spPr>
          <a:xfrm>
            <a:off x="5466240" y="6298200"/>
            <a:ext cx="383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E</a:t>
            </a:r>
            <a:endParaRPr b="0" lang="en-US" sz="1800" spc="-1" strike="noStrike">
              <a:latin typeface="Arial"/>
            </a:endParaRPr>
          </a:p>
        </p:txBody>
      </p:sp>
      <p:sp>
        <p:nvSpPr>
          <p:cNvPr id="251" name="TextShape 10"/>
          <p:cNvSpPr txBox="1"/>
          <p:nvPr/>
        </p:nvSpPr>
        <p:spPr>
          <a:xfrm>
            <a:off x="8610480" y="6356520"/>
            <a:ext cx="2742840" cy="364680"/>
          </a:xfrm>
          <a:prstGeom prst="rect">
            <a:avLst/>
          </a:prstGeom>
          <a:noFill/>
          <a:ln>
            <a:noFill/>
          </a:ln>
        </p:spPr>
        <p:txBody>
          <a:bodyPr anchor="ctr">
            <a:noAutofit/>
          </a:bodyPr>
          <a:p>
            <a:pPr algn="r">
              <a:lnSpc>
                <a:spcPct val="100000"/>
              </a:lnSpc>
            </a:pPr>
            <a:fld id="{3B51234B-F12F-40E1-BEF1-FA60B7027F8B}" type="slidenum">
              <a:rPr b="0" lang="en-US" sz="1200" spc="-1" strike="noStrike">
                <a:solidFill>
                  <a:srgbClr val="8b8b8b"/>
                </a:solidFill>
                <a:latin typeface="Calibri"/>
              </a:rPr>
              <a:t>7</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1824840" y="4858200"/>
            <a:ext cx="817020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u="sng">
                <a:solidFill>
                  <a:srgbClr val="000000"/>
                </a:solidFill>
                <a:uFillTx/>
                <a:latin typeface="Calibri"/>
              </a:rPr>
              <a:t>Structure Similarities:</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Mammalian protein</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Containing several Ig-like domains which are N-glycosylated</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Having inter-domain motions</a:t>
            </a:r>
            <a:endParaRPr b="0" lang="en-US" sz="2400" spc="-1" strike="noStrike">
              <a:latin typeface="Arial"/>
            </a:endParaRPr>
          </a:p>
          <a:p>
            <a:pPr marL="285840" indent="-285480">
              <a:lnSpc>
                <a:spcPct val="100000"/>
              </a:lnSpc>
              <a:buClr>
                <a:srgbClr val="000000"/>
              </a:buClr>
              <a:buFont typeface="Arial"/>
              <a:buChar char="•"/>
            </a:pPr>
            <a:r>
              <a:rPr b="0" lang="en-US" sz="2400" spc="-1" strike="noStrike">
                <a:solidFill>
                  <a:srgbClr val="000000"/>
                </a:solidFill>
                <a:latin typeface="Calibri"/>
              </a:rPr>
              <a:t>Binding glycan ligand</a:t>
            </a:r>
            <a:endParaRPr b="0" lang="en-US" sz="2400" spc="-1" strike="noStrike">
              <a:latin typeface="Arial"/>
            </a:endParaRPr>
          </a:p>
        </p:txBody>
      </p:sp>
      <p:grpSp>
        <p:nvGrpSpPr>
          <p:cNvPr id="253" name="Group 2"/>
          <p:cNvGrpSpPr/>
          <p:nvPr/>
        </p:nvGrpSpPr>
        <p:grpSpPr>
          <a:xfrm>
            <a:off x="2365200" y="1708200"/>
            <a:ext cx="2191320" cy="579960"/>
            <a:chOff x="2365200" y="1708200"/>
            <a:chExt cx="2191320" cy="579960"/>
          </a:xfrm>
        </p:grpSpPr>
        <p:sp>
          <p:nvSpPr>
            <p:cNvPr id="254" name="CustomShape 3"/>
            <p:cNvSpPr/>
            <p:nvPr/>
          </p:nvSpPr>
          <p:spPr>
            <a:xfrm>
              <a:off x="2365200" y="170820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55" name="CustomShape 4"/>
            <p:cNvSpPr/>
            <p:nvPr/>
          </p:nvSpPr>
          <p:spPr>
            <a:xfrm>
              <a:off x="2708280" y="185148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56" name="CustomShape 5"/>
            <p:cNvSpPr/>
            <p:nvPr/>
          </p:nvSpPr>
          <p:spPr>
            <a:xfrm>
              <a:off x="3071880" y="198360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57" name="CustomShape 6"/>
            <p:cNvSpPr/>
            <p:nvPr/>
          </p:nvSpPr>
          <p:spPr>
            <a:xfrm>
              <a:off x="3466800" y="212616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58" name="CustomShape 7"/>
            <p:cNvSpPr/>
            <p:nvPr/>
          </p:nvSpPr>
          <p:spPr>
            <a:xfrm>
              <a:off x="3818880" y="198468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59" name="CustomShape 8"/>
            <p:cNvSpPr/>
            <p:nvPr/>
          </p:nvSpPr>
          <p:spPr>
            <a:xfrm>
              <a:off x="4186080" y="183492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grpSp>
      <p:pic>
        <p:nvPicPr>
          <p:cNvPr id="260" name="Picture 3" descr=""/>
          <p:cNvPicPr/>
          <p:nvPr/>
        </p:nvPicPr>
        <p:blipFill>
          <a:blip r:embed="rId1"/>
          <a:srcRect l="0" t="0" r="0" b="18499"/>
          <a:stretch/>
        </p:blipFill>
        <p:spPr>
          <a:xfrm>
            <a:off x="4729320" y="1257840"/>
            <a:ext cx="3260160" cy="1656360"/>
          </a:xfrm>
          <a:prstGeom prst="rect">
            <a:avLst/>
          </a:prstGeom>
          <a:ln>
            <a:noFill/>
          </a:ln>
        </p:spPr>
      </p:pic>
      <p:sp>
        <p:nvSpPr>
          <p:cNvPr id="261" name="TextShape 9"/>
          <p:cNvSpPr txBox="1"/>
          <p:nvPr/>
        </p:nvSpPr>
        <p:spPr>
          <a:xfrm>
            <a:off x="1927440" y="15120"/>
            <a:ext cx="8229240" cy="1142640"/>
          </a:xfrm>
          <a:prstGeom prst="rect">
            <a:avLst/>
          </a:prstGeom>
          <a:noFill/>
          <a:ln>
            <a:noFill/>
          </a:ln>
        </p:spPr>
        <p:txBody>
          <a:bodyPr anchor="ctr">
            <a:normAutofit/>
          </a:bodyPr>
          <a:p>
            <a:pPr>
              <a:lnSpc>
                <a:spcPct val="90000"/>
              </a:lnSpc>
            </a:pPr>
            <a:r>
              <a:rPr b="1" lang="en-US" sz="3600" spc="-1" strike="noStrike">
                <a:solidFill>
                  <a:srgbClr val="000000"/>
                </a:solidFill>
                <a:latin typeface="Calibri Light"/>
              </a:rPr>
              <a:t>Examples of Signaling Glycoproteins</a:t>
            </a:r>
            <a:endParaRPr b="0" lang="en-US" sz="3600" spc="-1" strike="noStrike">
              <a:solidFill>
                <a:srgbClr val="000000"/>
              </a:solidFill>
              <a:latin typeface="Calibri"/>
            </a:endParaRPr>
          </a:p>
        </p:txBody>
      </p:sp>
      <p:sp>
        <p:nvSpPr>
          <p:cNvPr id="262" name="CustomShape 10"/>
          <p:cNvSpPr/>
          <p:nvPr/>
        </p:nvSpPr>
        <p:spPr>
          <a:xfrm>
            <a:off x="5090400" y="2801520"/>
            <a:ext cx="24379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Robo1, Ig1-2, PDB 2VRA</a:t>
            </a:r>
            <a:endParaRPr b="0" lang="en-US" sz="1800" spc="-1" strike="noStrike">
              <a:latin typeface="Arial"/>
            </a:endParaRPr>
          </a:p>
        </p:txBody>
      </p:sp>
      <p:sp>
        <p:nvSpPr>
          <p:cNvPr id="263" name="CustomShape 11"/>
          <p:cNvSpPr/>
          <p:nvPr/>
        </p:nvSpPr>
        <p:spPr>
          <a:xfrm>
            <a:off x="5399640" y="5105160"/>
            <a:ext cx="29253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LAR, Ig 1-2, PDB 2YD8 </a:t>
            </a:r>
            <a:endParaRPr b="0" lang="en-US" sz="1800" spc="-1" strike="noStrike">
              <a:latin typeface="Arial"/>
            </a:endParaRPr>
          </a:p>
        </p:txBody>
      </p:sp>
      <p:pic>
        <p:nvPicPr>
          <p:cNvPr id="264" name="Picture 12" descr=""/>
          <p:cNvPicPr/>
          <p:nvPr/>
        </p:nvPicPr>
        <p:blipFill>
          <a:blip r:embed="rId2"/>
          <a:srcRect l="29384" t="13278" r="28161" b="3646"/>
          <a:stretch/>
        </p:blipFill>
        <p:spPr>
          <a:xfrm>
            <a:off x="5211360" y="3319200"/>
            <a:ext cx="2316960" cy="1791720"/>
          </a:xfrm>
          <a:prstGeom prst="rect">
            <a:avLst/>
          </a:prstGeom>
          <a:ln>
            <a:noFill/>
          </a:ln>
        </p:spPr>
      </p:pic>
      <p:grpSp>
        <p:nvGrpSpPr>
          <p:cNvPr id="265" name="Group 12"/>
          <p:cNvGrpSpPr/>
          <p:nvPr/>
        </p:nvGrpSpPr>
        <p:grpSpPr>
          <a:xfrm>
            <a:off x="2073600" y="4082040"/>
            <a:ext cx="2097000" cy="324360"/>
            <a:chOff x="2073600" y="4082040"/>
            <a:chExt cx="2097000" cy="324360"/>
          </a:xfrm>
        </p:grpSpPr>
        <p:sp>
          <p:nvSpPr>
            <p:cNvPr id="266" name="Line 13"/>
            <p:cNvSpPr/>
            <p:nvPr/>
          </p:nvSpPr>
          <p:spPr>
            <a:xfrm>
              <a:off x="2073600" y="4082040"/>
              <a:ext cx="2097000" cy="0"/>
            </a:xfrm>
            <a:prstGeom prst="line">
              <a:avLst/>
            </a:prstGeom>
            <a:ln w="57240">
              <a:solidFill>
                <a:schemeClr val="tx1"/>
              </a:solidFill>
            </a:ln>
          </p:spPr>
          <p:style>
            <a:lnRef idx="1">
              <a:schemeClr val="accent1"/>
            </a:lnRef>
            <a:fillRef idx="0">
              <a:schemeClr val="accent1"/>
            </a:fillRef>
            <a:effectRef idx="0">
              <a:schemeClr val="accent1"/>
            </a:effectRef>
            <a:fontRef idx="minor"/>
          </p:style>
        </p:sp>
        <p:sp>
          <p:nvSpPr>
            <p:cNvPr id="267" name="Line 14"/>
            <p:cNvSpPr/>
            <p:nvPr/>
          </p:nvSpPr>
          <p:spPr>
            <a:xfrm>
              <a:off x="2073600" y="4396320"/>
              <a:ext cx="2097000" cy="10080"/>
            </a:xfrm>
            <a:prstGeom prst="line">
              <a:avLst/>
            </a:prstGeom>
            <a:ln w="57240">
              <a:solidFill>
                <a:schemeClr val="tx1"/>
              </a:solidFill>
            </a:ln>
          </p:spPr>
          <p:style>
            <a:lnRef idx="1">
              <a:schemeClr val="accent1"/>
            </a:lnRef>
            <a:fillRef idx="0">
              <a:schemeClr val="accent1"/>
            </a:fillRef>
            <a:effectRef idx="0">
              <a:schemeClr val="accent1"/>
            </a:effectRef>
            <a:fontRef idx="minor"/>
          </p:style>
        </p:sp>
      </p:grpSp>
      <p:grpSp>
        <p:nvGrpSpPr>
          <p:cNvPr id="268" name="Group 15"/>
          <p:cNvGrpSpPr/>
          <p:nvPr/>
        </p:nvGrpSpPr>
        <p:grpSpPr>
          <a:xfrm>
            <a:off x="3461040" y="1896120"/>
            <a:ext cx="445320" cy="2531880"/>
            <a:chOff x="3461040" y="1896120"/>
            <a:chExt cx="445320" cy="2531880"/>
          </a:xfrm>
        </p:grpSpPr>
        <p:sp>
          <p:nvSpPr>
            <p:cNvPr id="269" name="CustomShape 16"/>
            <p:cNvSpPr/>
            <p:nvPr/>
          </p:nvSpPr>
          <p:spPr>
            <a:xfrm rot="988200">
              <a:off x="3571200" y="1918440"/>
              <a:ext cx="194760" cy="240840"/>
            </a:xfrm>
            <a:prstGeom prst="ellipse">
              <a:avLst/>
            </a:prstGeom>
            <a:ln/>
          </p:spPr>
          <p:style>
            <a:lnRef idx="2">
              <a:schemeClr val="accent1">
                <a:shade val="50000"/>
              </a:schemeClr>
            </a:lnRef>
            <a:fillRef idx="1">
              <a:schemeClr val="accent1"/>
            </a:fillRef>
            <a:effectRef idx="0">
              <a:schemeClr val="accent1"/>
            </a:effectRef>
            <a:fontRef idx="minor"/>
          </p:style>
        </p:sp>
        <p:sp>
          <p:nvSpPr>
            <p:cNvPr id="270" name="CustomShape 17"/>
            <p:cNvSpPr/>
            <p:nvPr/>
          </p:nvSpPr>
          <p:spPr>
            <a:xfrm rot="963600">
              <a:off x="3569400" y="2155680"/>
              <a:ext cx="194760" cy="240480"/>
            </a:xfrm>
            <a:prstGeom prst="ellipse">
              <a:avLst/>
            </a:prstGeom>
            <a:ln/>
          </p:spPr>
          <p:style>
            <a:lnRef idx="2">
              <a:schemeClr val="accent1">
                <a:shade val="50000"/>
              </a:schemeClr>
            </a:lnRef>
            <a:fillRef idx="1">
              <a:schemeClr val="accent1"/>
            </a:fillRef>
            <a:effectRef idx="0">
              <a:schemeClr val="accent1"/>
            </a:effectRef>
            <a:fontRef idx="minor"/>
          </p:style>
        </p:sp>
        <p:sp>
          <p:nvSpPr>
            <p:cNvPr id="271" name="CustomShape 18"/>
            <p:cNvSpPr/>
            <p:nvPr/>
          </p:nvSpPr>
          <p:spPr>
            <a:xfrm>
              <a:off x="3547440" y="2392200"/>
              <a:ext cx="197640" cy="237240"/>
            </a:xfrm>
            <a:prstGeom prst="ellipse">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72" name="CustomShape 19"/>
            <p:cNvSpPr/>
            <p:nvPr/>
          </p:nvSpPr>
          <p:spPr>
            <a:xfrm>
              <a:off x="3538440" y="2629800"/>
              <a:ext cx="197640" cy="237240"/>
            </a:xfrm>
            <a:prstGeom prst="ellipse">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73" name="CustomShape 20"/>
            <p:cNvSpPr/>
            <p:nvPr/>
          </p:nvSpPr>
          <p:spPr>
            <a:xfrm>
              <a:off x="3547440" y="2867400"/>
              <a:ext cx="197640" cy="237240"/>
            </a:xfrm>
            <a:prstGeom prst="ellipse">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74" name="CustomShape 21"/>
            <p:cNvSpPr/>
            <p:nvPr/>
          </p:nvSpPr>
          <p:spPr>
            <a:xfrm>
              <a:off x="3515040" y="3105000"/>
              <a:ext cx="281160" cy="32184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75" name="CustomShape 22"/>
            <p:cNvSpPr/>
            <p:nvPr/>
          </p:nvSpPr>
          <p:spPr>
            <a:xfrm>
              <a:off x="3515040" y="3427200"/>
              <a:ext cx="281160" cy="32184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76" name="CustomShape 23"/>
            <p:cNvSpPr/>
            <p:nvPr/>
          </p:nvSpPr>
          <p:spPr>
            <a:xfrm>
              <a:off x="3515040" y="3749400"/>
              <a:ext cx="281160" cy="32184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77" name="CustomShape 24"/>
            <p:cNvSpPr/>
            <p:nvPr/>
          </p:nvSpPr>
          <p:spPr>
            <a:xfrm rot="16200000">
              <a:off x="3510720" y="4032360"/>
              <a:ext cx="345600" cy="445320"/>
            </a:xfrm>
            <a:prstGeom prst="blockArc">
              <a:avLst>
                <a:gd name="adj1" fmla="val 10800000"/>
                <a:gd name="adj2" fmla="val 0"/>
                <a:gd name="adj3" fmla="val 19601"/>
              </a:avLst>
            </a:prstGeom>
            <a:solidFill>
              <a:srgbClr val="00b0f0"/>
            </a:solidFill>
            <a:ln/>
          </p:spPr>
          <p:style>
            <a:lnRef idx="2">
              <a:schemeClr val="accent1">
                <a:shade val="50000"/>
              </a:schemeClr>
            </a:lnRef>
            <a:fillRef idx="1">
              <a:schemeClr val="accent1"/>
            </a:fillRef>
            <a:effectRef idx="0">
              <a:schemeClr val="accent1"/>
            </a:effectRef>
            <a:fontRef idx="minor"/>
          </p:style>
        </p:sp>
      </p:grpSp>
      <p:sp>
        <p:nvSpPr>
          <p:cNvPr id="278" name="CustomShape 25"/>
          <p:cNvSpPr/>
          <p:nvPr/>
        </p:nvSpPr>
        <p:spPr>
          <a:xfrm rot="16200000">
            <a:off x="3494160" y="4251600"/>
            <a:ext cx="313920" cy="68652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grpSp>
        <p:nvGrpSpPr>
          <p:cNvPr id="279" name="Group 26"/>
          <p:cNvGrpSpPr/>
          <p:nvPr/>
        </p:nvGrpSpPr>
        <p:grpSpPr>
          <a:xfrm>
            <a:off x="7843320" y="1100160"/>
            <a:ext cx="2702520" cy="3758040"/>
            <a:chOff x="7843320" y="1100160"/>
            <a:chExt cx="2702520" cy="3758040"/>
          </a:xfrm>
        </p:grpSpPr>
        <p:grpSp>
          <p:nvGrpSpPr>
            <p:cNvPr id="280" name="Group 27"/>
            <p:cNvGrpSpPr/>
            <p:nvPr/>
          </p:nvGrpSpPr>
          <p:grpSpPr>
            <a:xfrm>
              <a:off x="7843320" y="1100160"/>
              <a:ext cx="2003040" cy="1207800"/>
              <a:chOff x="7843320" y="1100160"/>
              <a:chExt cx="2003040" cy="1207800"/>
            </a:xfrm>
          </p:grpSpPr>
          <p:sp>
            <p:nvSpPr>
              <p:cNvPr id="281" name="CustomShape 28"/>
              <p:cNvSpPr/>
              <p:nvPr/>
            </p:nvSpPr>
            <p:spPr>
              <a:xfrm rot="19648800">
                <a:off x="7857720" y="205920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82" name="CustomShape 29"/>
              <p:cNvSpPr/>
              <p:nvPr/>
            </p:nvSpPr>
            <p:spPr>
              <a:xfrm rot="19648800">
                <a:off x="8224200" y="199512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83" name="CustomShape 30"/>
              <p:cNvSpPr/>
              <p:nvPr/>
            </p:nvSpPr>
            <p:spPr>
              <a:xfrm rot="19648800">
                <a:off x="8601840" y="191124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84" name="CustomShape 31"/>
              <p:cNvSpPr/>
              <p:nvPr/>
            </p:nvSpPr>
            <p:spPr>
              <a:xfrm rot="19648800">
                <a:off x="9011160" y="181908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85" name="CustomShape 32"/>
              <p:cNvSpPr/>
              <p:nvPr/>
            </p:nvSpPr>
            <p:spPr>
              <a:xfrm rot="19648800">
                <a:off x="9232200" y="151056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sp>
            <p:nvSpPr>
              <p:cNvPr id="286" name="CustomShape 33"/>
              <p:cNvSpPr/>
              <p:nvPr/>
            </p:nvSpPr>
            <p:spPr>
              <a:xfrm rot="19648800">
                <a:off x="9461160" y="1186920"/>
                <a:ext cx="370440" cy="162000"/>
              </a:xfrm>
              <a:prstGeom prst="flowChartPunchedTape">
                <a:avLst/>
              </a:prstGeom>
              <a:solidFill>
                <a:srgbClr val="ffc000"/>
              </a:solidFill>
              <a:ln/>
            </p:spPr>
            <p:style>
              <a:lnRef idx="2">
                <a:schemeClr val="accent1">
                  <a:shade val="50000"/>
                </a:schemeClr>
              </a:lnRef>
              <a:fillRef idx="1">
                <a:schemeClr val="accent1"/>
              </a:fillRef>
              <a:effectRef idx="0">
                <a:schemeClr val="accent1"/>
              </a:effectRef>
              <a:fontRef idx="minor"/>
            </p:style>
          </p:sp>
        </p:grpSp>
        <p:grpSp>
          <p:nvGrpSpPr>
            <p:cNvPr id="287" name="Group 34"/>
            <p:cNvGrpSpPr/>
            <p:nvPr/>
          </p:nvGrpSpPr>
          <p:grpSpPr>
            <a:xfrm>
              <a:off x="8428680" y="1793880"/>
              <a:ext cx="2117160" cy="3064320"/>
              <a:chOff x="8428680" y="1793880"/>
              <a:chExt cx="2117160" cy="3064320"/>
            </a:xfrm>
          </p:grpSpPr>
          <p:grpSp>
            <p:nvGrpSpPr>
              <p:cNvPr id="288" name="Group 35"/>
              <p:cNvGrpSpPr/>
              <p:nvPr/>
            </p:nvGrpSpPr>
            <p:grpSpPr>
              <a:xfrm>
                <a:off x="8728560" y="1793880"/>
                <a:ext cx="591120" cy="3064320"/>
                <a:chOff x="8728560" y="1793880"/>
                <a:chExt cx="591120" cy="3064320"/>
              </a:xfrm>
            </p:grpSpPr>
            <p:sp>
              <p:nvSpPr>
                <p:cNvPr id="289" name="CustomShape 36"/>
                <p:cNvSpPr/>
                <p:nvPr/>
              </p:nvSpPr>
              <p:spPr>
                <a:xfrm rot="3492600">
                  <a:off x="8865720" y="1985760"/>
                  <a:ext cx="168480" cy="27828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290" name="CustomShape 37"/>
                <p:cNvSpPr/>
                <p:nvPr/>
              </p:nvSpPr>
              <p:spPr>
                <a:xfrm rot="17843400">
                  <a:off x="8819280" y="1793520"/>
                  <a:ext cx="168480" cy="278280"/>
                </a:xfrm>
                <a:prstGeom prst="ellipse">
                  <a:avLst/>
                </a:prstGeom>
                <a:solidFill>
                  <a:srgbClr val="0070c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291" name="CustomShape 38"/>
                <p:cNvSpPr/>
                <p:nvPr/>
              </p:nvSpPr>
              <p:spPr>
                <a:xfrm rot="21424800">
                  <a:off x="8823960" y="2226240"/>
                  <a:ext cx="197640" cy="237240"/>
                </a:xfrm>
                <a:prstGeom prst="ellipse">
                  <a:avLst/>
                </a:prstGeom>
                <a:solidFill>
                  <a:srgbClr val="00b0f0"/>
                </a:solidFill>
                <a:ln w="19080"/>
              </p:spPr>
              <p:style>
                <a:lnRef idx="2">
                  <a:schemeClr val="accent1">
                    <a:shade val="50000"/>
                  </a:schemeClr>
                </a:lnRef>
                <a:fillRef idx="1">
                  <a:schemeClr val="accent1"/>
                </a:fillRef>
                <a:effectRef idx="0">
                  <a:schemeClr val="accent1"/>
                </a:effectRef>
                <a:fontRef idx="minor"/>
              </p:style>
            </p:sp>
            <p:sp>
              <p:nvSpPr>
                <p:cNvPr id="292" name="CustomShape 39"/>
                <p:cNvSpPr/>
                <p:nvPr/>
              </p:nvSpPr>
              <p:spPr>
                <a:xfrm>
                  <a:off x="8802360" y="2467440"/>
                  <a:ext cx="281160" cy="32184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93" name="CustomShape 40"/>
                <p:cNvSpPr/>
                <p:nvPr/>
              </p:nvSpPr>
              <p:spPr>
                <a:xfrm>
                  <a:off x="8810640" y="2789640"/>
                  <a:ext cx="281160" cy="32184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94" name="CustomShape 41"/>
                <p:cNvSpPr/>
                <p:nvPr/>
              </p:nvSpPr>
              <p:spPr>
                <a:xfrm>
                  <a:off x="8822520" y="3116880"/>
                  <a:ext cx="281160" cy="32184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95" name="CustomShape 42"/>
                <p:cNvSpPr/>
                <p:nvPr/>
              </p:nvSpPr>
              <p:spPr>
                <a:xfrm>
                  <a:off x="8822520" y="3441600"/>
                  <a:ext cx="281160" cy="32184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96" name="CustomShape 43"/>
                <p:cNvSpPr/>
                <p:nvPr/>
              </p:nvSpPr>
              <p:spPr>
                <a:xfrm>
                  <a:off x="8822520" y="3763800"/>
                  <a:ext cx="281160" cy="321840"/>
                </a:xfrm>
                <a:prstGeom prst="roundRect">
                  <a:avLst>
                    <a:gd name="adj" fmla="val 16667"/>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97" name="CustomShape 44"/>
                <p:cNvSpPr/>
                <p:nvPr/>
              </p:nvSpPr>
              <p:spPr>
                <a:xfrm rot="5211600">
                  <a:off x="8787240" y="4035960"/>
                  <a:ext cx="345600" cy="445320"/>
                </a:xfrm>
                <a:prstGeom prst="blockArc">
                  <a:avLst>
                    <a:gd name="adj1" fmla="val 10800000"/>
                    <a:gd name="adj2" fmla="val 0"/>
                    <a:gd name="adj3" fmla="val 19601"/>
                  </a:avLst>
                </a:prstGeom>
                <a:solidFill>
                  <a:srgbClr val="00b0f0"/>
                </a:solidFill>
                <a:ln/>
              </p:spPr>
              <p:style>
                <a:lnRef idx="2">
                  <a:schemeClr val="accent1">
                    <a:shade val="50000"/>
                  </a:schemeClr>
                </a:lnRef>
                <a:fillRef idx="1">
                  <a:schemeClr val="accent1"/>
                </a:fillRef>
                <a:effectRef idx="0">
                  <a:schemeClr val="accent1"/>
                </a:effectRef>
                <a:fontRef idx="minor"/>
              </p:style>
            </p:sp>
            <p:sp>
              <p:nvSpPr>
                <p:cNvPr id="298" name="CustomShape 45"/>
                <p:cNvSpPr/>
                <p:nvPr/>
              </p:nvSpPr>
              <p:spPr>
                <a:xfrm rot="16200000">
                  <a:off x="8924760" y="4271400"/>
                  <a:ext cx="208800" cy="54648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sp>
              <p:nvSpPr>
                <p:cNvPr id="299" name="CustomShape 46"/>
                <p:cNvSpPr/>
                <p:nvPr/>
              </p:nvSpPr>
              <p:spPr>
                <a:xfrm rot="16200000">
                  <a:off x="8942040" y="4480560"/>
                  <a:ext cx="208800" cy="546480"/>
                </a:xfrm>
                <a:prstGeom prst="ellipse">
                  <a:avLst/>
                </a:prstGeom>
                <a:solidFill>
                  <a:srgbClr val="00b0f0"/>
                </a:solidFill>
                <a:ln>
                  <a:solidFill>
                    <a:srgbClr val="4a7ebb"/>
                  </a:solidFill>
                </a:ln>
              </p:spPr>
              <p:style>
                <a:lnRef idx="2">
                  <a:schemeClr val="accent1">
                    <a:shade val="50000"/>
                  </a:schemeClr>
                </a:lnRef>
                <a:fillRef idx="1">
                  <a:schemeClr val="accent1"/>
                </a:fillRef>
                <a:effectRef idx="0">
                  <a:schemeClr val="accent1"/>
                </a:effectRef>
                <a:fontRef idx="minor"/>
              </p:style>
            </p:sp>
          </p:grpSp>
          <p:grpSp>
            <p:nvGrpSpPr>
              <p:cNvPr id="300" name="Group 47"/>
              <p:cNvGrpSpPr/>
              <p:nvPr/>
            </p:nvGrpSpPr>
            <p:grpSpPr>
              <a:xfrm>
                <a:off x="8428680" y="4098240"/>
                <a:ext cx="2117160" cy="345600"/>
                <a:chOff x="8428680" y="4098240"/>
                <a:chExt cx="2117160" cy="345600"/>
              </a:xfrm>
            </p:grpSpPr>
            <p:sp>
              <p:nvSpPr>
                <p:cNvPr id="301" name="Line 48"/>
                <p:cNvSpPr/>
                <p:nvPr/>
              </p:nvSpPr>
              <p:spPr>
                <a:xfrm>
                  <a:off x="8428680" y="4098240"/>
                  <a:ext cx="2096640" cy="0"/>
                </a:xfrm>
                <a:prstGeom prst="line">
                  <a:avLst/>
                </a:prstGeom>
                <a:ln w="57240">
                  <a:solidFill>
                    <a:schemeClr val="tx1"/>
                  </a:solidFill>
                </a:ln>
              </p:spPr>
              <p:style>
                <a:lnRef idx="1">
                  <a:schemeClr val="accent1"/>
                </a:lnRef>
                <a:fillRef idx="0">
                  <a:schemeClr val="accent1"/>
                </a:fillRef>
                <a:effectRef idx="0">
                  <a:schemeClr val="accent1"/>
                </a:effectRef>
                <a:fontRef idx="minor"/>
              </p:style>
            </p:sp>
            <p:sp>
              <p:nvSpPr>
                <p:cNvPr id="302" name="Line 49"/>
                <p:cNvSpPr/>
                <p:nvPr/>
              </p:nvSpPr>
              <p:spPr>
                <a:xfrm>
                  <a:off x="8448840" y="4433400"/>
                  <a:ext cx="2097000" cy="10440"/>
                </a:xfrm>
                <a:prstGeom prst="line">
                  <a:avLst/>
                </a:prstGeom>
                <a:ln w="57240">
                  <a:solidFill>
                    <a:schemeClr val="tx1"/>
                  </a:solidFill>
                </a:ln>
              </p:spPr>
              <p:style>
                <a:lnRef idx="1">
                  <a:schemeClr val="accent1"/>
                </a:lnRef>
                <a:fillRef idx="0">
                  <a:schemeClr val="accent1"/>
                </a:fillRef>
                <a:effectRef idx="0">
                  <a:schemeClr val="accent1"/>
                </a:effectRef>
                <a:fontRef idx="minor"/>
              </p:style>
            </p:sp>
          </p:grpSp>
        </p:grpSp>
      </p:grpSp>
      <p:sp>
        <p:nvSpPr>
          <p:cNvPr id="303" name="CustomShape 50"/>
          <p:cNvSpPr/>
          <p:nvPr/>
        </p:nvSpPr>
        <p:spPr>
          <a:xfrm>
            <a:off x="2208240" y="2165040"/>
            <a:ext cx="14400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Ig domains</a:t>
            </a:r>
            <a:endParaRPr b="0" lang="en-US" sz="1800" spc="-1" strike="noStrike">
              <a:latin typeface="Arial"/>
            </a:endParaRPr>
          </a:p>
        </p:txBody>
      </p:sp>
      <p:sp>
        <p:nvSpPr>
          <p:cNvPr id="304" name="CustomShape 51"/>
          <p:cNvSpPr/>
          <p:nvPr/>
        </p:nvSpPr>
        <p:spPr>
          <a:xfrm>
            <a:off x="2066040" y="3319200"/>
            <a:ext cx="15300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FN domains</a:t>
            </a:r>
            <a:endParaRPr b="0" lang="en-US" sz="1800" spc="-1" strike="noStrike">
              <a:latin typeface="Arial"/>
            </a:endParaRPr>
          </a:p>
        </p:txBody>
      </p:sp>
      <p:sp>
        <p:nvSpPr>
          <p:cNvPr id="305" name="CustomShape 52"/>
          <p:cNvSpPr/>
          <p:nvPr/>
        </p:nvSpPr>
        <p:spPr>
          <a:xfrm>
            <a:off x="1738800" y="4048560"/>
            <a:ext cx="19306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Cell membrane</a:t>
            </a:r>
            <a:endParaRPr b="0" lang="en-US" sz="1800" spc="-1" strike="noStrike">
              <a:latin typeface="Arial"/>
            </a:endParaRPr>
          </a:p>
        </p:txBody>
      </p:sp>
      <p:sp>
        <p:nvSpPr>
          <p:cNvPr id="306" name="CustomShape 53"/>
          <p:cNvSpPr/>
          <p:nvPr/>
        </p:nvSpPr>
        <p:spPr>
          <a:xfrm>
            <a:off x="9029880" y="4086000"/>
            <a:ext cx="19306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Cell membrane</a:t>
            </a:r>
            <a:endParaRPr b="0" lang="en-US" sz="1800" spc="-1" strike="noStrike">
              <a:latin typeface="Arial"/>
            </a:endParaRPr>
          </a:p>
        </p:txBody>
      </p:sp>
      <p:sp>
        <p:nvSpPr>
          <p:cNvPr id="307" name="CustomShape 54"/>
          <p:cNvSpPr/>
          <p:nvPr/>
        </p:nvSpPr>
        <p:spPr>
          <a:xfrm>
            <a:off x="8961480" y="2054160"/>
            <a:ext cx="14400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Ig domains</a:t>
            </a:r>
            <a:endParaRPr b="0" lang="en-US" sz="1800" spc="-1" strike="noStrike">
              <a:latin typeface="Arial"/>
            </a:endParaRPr>
          </a:p>
        </p:txBody>
      </p:sp>
      <p:sp>
        <p:nvSpPr>
          <p:cNvPr id="308" name="CustomShape 55"/>
          <p:cNvSpPr/>
          <p:nvPr/>
        </p:nvSpPr>
        <p:spPr>
          <a:xfrm>
            <a:off x="8995680" y="3072240"/>
            <a:ext cx="15300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FN domains</a:t>
            </a:r>
            <a:endParaRPr b="0" lang="en-US" sz="1800" spc="-1" strike="noStrike">
              <a:latin typeface="Arial"/>
            </a:endParaRPr>
          </a:p>
        </p:txBody>
      </p:sp>
      <p:sp>
        <p:nvSpPr>
          <p:cNvPr id="309" name="CustomShape 56"/>
          <p:cNvSpPr/>
          <p:nvPr/>
        </p:nvSpPr>
        <p:spPr>
          <a:xfrm>
            <a:off x="8222040" y="4835520"/>
            <a:ext cx="26881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Phosphatase domains</a:t>
            </a:r>
            <a:endParaRPr b="0" lang="en-US" sz="1800" spc="-1" strike="noStrike">
              <a:latin typeface="Arial"/>
            </a:endParaRPr>
          </a:p>
        </p:txBody>
      </p:sp>
      <p:sp>
        <p:nvSpPr>
          <p:cNvPr id="310" name="CustomShape 57"/>
          <p:cNvSpPr/>
          <p:nvPr/>
        </p:nvSpPr>
        <p:spPr>
          <a:xfrm>
            <a:off x="1933920" y="1423440"/>
            <a:ext cx="804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GAGs</a:t>
            </a:r>
            <a:endParaRPr b="0" lang="en-US" sz="1800" spc="-1" strike="noStrike">
              <a:latin typeface="Arial"/>
            </a:endParaRPr>
          </a:p>
        </p:txBody>
      </p:sp>
      <p:sp>
        <p:nvSpPr>
          <p:cNvPr id="311" name="CustomShape 58"/>
          <p:cNvSpPr/>
          <p:nvPr/>
        </p:nvSpPr>
        <p:spPr>
          <a:xfrm>
            <a:off x="9422640" y="1543680"/>
            <a:ext cx="804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GAGs</a:t>
            </a:r>
            <a:endParaRPr b="0" lang="en-US" sz="1800" spc="-1" strike="noStrike">
              <a:latin typeface="Arial"/>
            </a:endParaRPr>
          </a:p>
        </p:txBody>
      </p:sp>
      <p:sp>
        <p:nvSpPr>
          <p:cNvPr id="312" name="CustomShape 59"/>
          <p:cNvSpPr/>
          <p:nvPr/>
        </p:nvSpPr>
        <p:spPr>
          <a:xfrm>
            <a:off x="3027960" y="1280160"/>
            <a:ext cx="126180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u="sng">
                <a:solidFill>
                  <a:srgbClr val="ff0000"/>
                </a:solidFill>
                <a:uFillTx/>
                <a:latin typeface="Calibri"/>
              </a:rPr>
              <a:t>Robo1</a:t>
            </a:r>
            <a:endParaRPr b="0" lang="en-US" sz="2400" spc="-1" strike="noStrike">
              <a:latin typeface="Arial"/>
            </a:endParaRPr>
          </a:p>
        </p:txBody>
      </p:sp>
      <p:sp>
        <p:nvSpPr>
          <p:cNvPr id="313" name="CustomShape 60"/>
          <p:cNvSpPr/>
          <p:nvPr/>
        </p:nvSpPr>
        <p:spPr>
          <a:xfrm>
            <a:off x="8431560" y="1263240"/>
            <a:ext cx="84420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u="sng">
                <a:solidFill>
                  <a:srgbClr val="ff0000"/>
                </a:solidFill>
                <a:uFillTx/>
                <a:latin typeface="Calibri"/>
              </a:rPr>
              <a:t>LAR</a:t>
            </a:r>
            <a:endParaRPr b="0" lang="en-US" sz="2400" spc="-1" strike="noStrike">
              <a:latin typeface="Arial"/>
            </a:endParaRPr>
          </a:p>
        </p:txBody>
      </p:sp>
      <p:sp>
        <p:nvSpPr>
          <p:cNvPr id="314" name="TextShape 61"/>
          <p:cNvSpPr txBox="1"/>
          <p:nvPr/>
        </p:nvSpPr>
        <p:spPr>
          <a:xfrm>
            <a:off x="8610480" y="6356520"/>
            <a:ext cx="2742840" cy="364680"/>
          </a:xfrm>
          <a:prstGeom prst="rect">
            <a:avLst/>
          </a:prstGeom>
          <a:noFill/>
          <a:ln>
            <a:noFill/>
          </a:ln>
        </p:spPr>
        <p:txBody>
          <a:bodyPr anchor="ctr">
            <a:noAutofit/>
          </a:bodyPr>
          <a:p>
            <a:pPr algn="r">
              <a:lnSpc>
                <a:spcPct val="100000"/>
              </a:lnSpc>
            </a:pPr>
            <a:fld id="{7EE2575E-5A7D-44D9-B519-8701AEF312BC}" type="slidenum">
              <a:rPr b="0" lang="en-US" sz="1200" spc="-1" strike="noStrike">
                <a:solidFill>
                  <a:srgbClr val="8b8b8b"/>
                </a:solidFill>
                <a:latin typeface="Calibri"/>
              </a:rPr>
              <a:t>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Content Placeholder 4" descr=""/>
          <p:cNvPicPr/>
          <p:nvPr/>
        </p:nvPicPr>
        <p:blipFill>
          <a:blip r:embed="rId1"/>
          <a:stretch/>
        </p:blipFill>
        <p:spPr>
          <a:xfrm>
            <a:off x="1828800" y="308880"/>
            <a:ext cx="8052480" cy="62182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4134</TotalTime>
  <Application>LibreOffice/6.3.5.2$Linux_X86_64 LibreOffice_project/30$Build-2</Application>
  <Words>3857</Words>
  <Paragraphs>506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2018-10-19T15:26:31Z</dcterms:created>
  <dc:creator>Gordon Richard Chalmers</dc:creator>
  <dc:description/>
  <dc:language>en-US</dc:language>
  <cp:lastModifiedBy>Gordon Richard Chalmers</cp:lastModifiedBy>
  <dcterms:modified xsi:type="dcterms:W3CDTF">2018-10-22T12:20:46Z</dcterms:modified>
  <cp:revision>36</cp:revision>
  <dc:subject/>
  <dc:title>Literature Review  Structural Characterization of a Heparan Sulfate Pentamer Interacting with LAR-Ig1-2</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16</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25</vt:i4>
  </property>
</Properties>
</file>